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5"/>
  </p:notesMasterIdLst>
  <p:sldIdLst>
    <p:sldId id="263" r:id="rId2"/>
    <p:sldId id="413" r:id="rId3"/>
    <p:sldId id="414" r:id="rId4"/>
    <p:sldId id="415" r:id="rId5"/>
    <p:sldId id="300" r:id="rId6"/>
    <p:sldId id="302" r:id="rId7"/>
    <p:sldId id="304" r:id="rId8"/>
    <p:sldId id="305" r:id="rId9"/>
    <p:sldId id="306" r:id="rId10"/>
    <p:sldId id="307" r:id="rId11"/>
    <p:sldId id="308" r:id="rId12"/>
    <p:sldId id="309" r:id="rId13"/>
    <p:sldId id="310" r:id="rId14"/>
    <p:sldId id="311" r:id="rId15"/>
    <p:sldId id="312" r:id="rId16"/>
    <p:sldId id="313" r:id="rId17"/>
    <p:sldId id="314" r:id="rId18"/>
    <p:sldId id="343" r:id="rId19"/>
    <p:sldId id="389" r:id="rId20"/>
    <p:sldId id="344" r:id="rId21"/>
    <p:sldId id="345" r:id="rId22"/>
    <p:sldId id="384" r:id="rId23"/>
    <p:sldId id="387" r:id="rId24"/>
    <p:sldId id="386" r:id="rId25"/>
    <p:sldId id="385" r:id="rId26"/>
    <p:sldId id="350" r:id="rId27"/>
    <p:sldId id="315" r:id="rId28"/>
    <p:sldId id="378" r:id="rId29"/>
    <p:sldId id="390" r:id="rId30"/>
    <p:sldId id="391" r:id="rId31"/>
    <p:sldId id="392" r:id="rId32"/>
    <p:sldId id="393" r:id="rId33"/>
    <p:sldId id="394" r:id="rId34"/>
    <p:sldId id="395" r:id="rId35"/>
    <p:sldId id="396" r:id="rId36"/>
    <p:sldId id="397" r:id="rId37"/>
    <p:sldId id="398" r:id="rId38"/>
    <p:sldId id="399" r:id="rId39"/>
    <p:sldId id="400" r:id="rId40"/>
    <p:sldId id="401" r:id="rId41"/>
    <p:sldId id="402" r:id="rId42"/>
    <p:sldId id="403" r:id="rId43"/>
    <p:sldId id="404" r:id="rId44"/>
    <p:sldId id="405" r:id="rId45"/>
    <p:sldId id="406" r:id="rId46"/>
    <p:sldId id="407" r:id="rId47"/>
    <p:sldId id="408" r:id="rId48"/>
    <p:sldId id="411" r:id="rId49"/>
    <p:sldId id="409" r:id="rId50"/>
    <p:sldId id="410" r:id="rId51"/>
    <p:sldId id="412" r:id="rId52"/>
    <p:sldId id="416" r:id="rId53"/>
    <p:sldId id="417" r:id="rId5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0D95"/>
    <a:srgbClr val="996633"/>
    <a:srgbClr val="0D0B95"/>
    <a:srgbClr val="663300"/>
    <a:srgbClr val="B023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51" autoAdjust="0"/>
    <p:restoredTop sz="90929"/>
  </p:normalViewPr>
  <p:slideViewPr>
    <p:cSldViewPr>
      <p:cViewPr varScale="1">
        <p:scale>
          <a:sx n="72" d="100"/>
          <a:sy n="72" d="100"/>
        </p:scale>
        <p:origin x="158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52.xml"/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C4FBB0-8E80-43BA-9D0D-441EF5E917D0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CD7EA7-70BA-4A80-8ACE-8769220599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666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243471-363D-4AE8-8E1E-04BF1CF5221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8520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243471-363D-4AE8-8E1E-04BF1CF5221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7476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243471-363D-4AE8-8E1E-04BF1CF5221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0651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243471-363D-4AE8-8E1E-04BF1CF5221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8881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243471-363D-4AE8-8E1E-04BF1CF5221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4641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243471-363D-4AE8-8E1E-04BF1CF5221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3086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243471-363D-4AE8-8E1E-04BF1CF5221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79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243471-363D-4AE8-8E1E-04BF1CF5221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7993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243471-363D-4AE8-8E1E-04BF1CF5221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4262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243471-363D-4AE8-8E1E-04BF1CF5221F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0349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243471-363D-4AE8-8E1E-04BF1CF5221F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7492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9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34" charset="-128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2E3855A-D802-45BB-B77A-F602F5DDE0CE}" type="slidenum">
              <a:rPr lang="en-US" smtClean="0">
                <a:ea typeface="ＭＳ Ｐゴシック" charset="-128"/>
                <a:cs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929773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243471-363D-4AE8-8E1E-04BF1CF5221F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7377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243471-363D-4AE8-8E1E-04BF1CF5221F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2064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243471-363D-4AE8-8E1E-04BF1CF5221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2385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243471-363D-4AE8-8E1E-04BF1CF5221F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26312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243471-363D-4AE8-8E1E-04BF1CF5221F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3017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243471-363D-4AE8-8E1E-04BF1CF5221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6318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243471-363D-4AE8-8E1E-04BF1CF5221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0017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243471-363D-4AE8-8E1E-04BF1CF5221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0847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243471-363D-4AE8-8E1E-04BF1CF5221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9018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243471-363D-4AE8-8E1E-04BF1CF5221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39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243471-363D-4AE8-8E1E-04BF1CF5221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7168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243471-363D-4AE8-8E1E-04BF1CF5221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891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OLGER_slideGraphic.png                                        0003E584Creative Services              B78F5A09: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609600"/>
            <a:ext cx="7772400" cy="2057400"/>
          </a:xfrm>
        </p:spPr>
        <p:txBody>
          <a:bodyPr anchor="b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048000"/>
            <a:ext cx="6400800" cy="17526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20999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538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2113" y="912813"/>
            <a:ext cx="1943100" cy="3887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2813" y="912813"/>
            <a:ext cx="5676900" cy="3887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0419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2813" y="912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2111375"/>
            <a:ext cx="3352800" cy="26892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75213" y="2111375"/>
            <a:ext cx="3354387" cy="26892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818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060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18183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2111375"/>
            <a:ext cx="3352800" cy="268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2111375"/>
            <a:ext cx="3354387" cy="268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019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150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710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1850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74248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9117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1027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912813" y="912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1028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2111375"/>
            <a:ext cx="6859587" cy="268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0232A"/>
          </a:solidFill>
          <a:latin typeface="Cambria" panose="02040503050406030204" pitchFamily="18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0232A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0232A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0232A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0232A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B0232A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B0232A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B0232A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B0232A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Calibri" panose="020F050202020403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990600"/>
            <a:ext cx="8991600" cy="838200"/>
          </a:xfrm>
        </p:spPr>
        <p:txBody>
          <a:bodyPr/>
          <a:lstStyle/>
          <a:p>
            <a:pPr algn="ctr" eaLnBrk="1" hangingPunct="1"/>
            <a:r>
              <a:rPr lang="en-US" altLang="en-US" dirty="0" smtClean="0">
                <a:effectLst>
                  <a:outerShdw blurRad="2286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</a:rPr>
              <a:t>ESU-Folger Shakespeare Library</a:t>
            </a:r>
            <a:br>
              <a:rPr lang="en-US" altLang="en-US" dirty="0" smtClean="0">
                <a:effectLst>
                  <a:outerShdw blurRad="2286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</a:rPr>
            </a:br>
            <a:r>
              <a:rPr lang="en-US" altLang="en-US" dirty="0" smtClean="0">
                <a:effectLst>
                  <a:outerShdw blurRad="2286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</a:rPr>
              <a:t>Teaching Shakespeare Workshop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057400"/>
            <a:ext cx="9144000" cy="1143000"/>
          </a:xfrm>
        </p:spPr>
        <p:txBody>
          <a:bodyPr/>
          <a:lstStyle/>
          <a:p>
            <a:pPr algn="r" eaLnBrk="1" hangingPunct="1"/>
            <a:r>
              <a:rPr lang="en-US" altLang="en-US" i="1" dirty="0" smtClean="0">
                <a:solidFill>
                  <a:srgbClr val="663300"/>
                </a:solidFill>
                <a:latin typeface="Cambria" panose="02040503050406030204" pitchFamily="18" charset="0"/>
              </a:rPr>
              <a:t>Skip Nicholson</a:t>
            </a:r>
          </a:p>
          <a:p>
            <a:pPr algn="r" eaLnBrk="1" hangingPunct="1"/>
            <a:r>
              <a:rPr lang="en-US" altLang="en-US" i="1" dirty="0" smtClean="0">
                <a:solidFill>
                  <a:srgbClr val="663300"/>
                </a:solidFill>
                <a:effectLst>
                  <a:outerShdw blurRad="2286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</a:rPr>
              <a:t>Folger Shakespeare Library National Teacher Corps</a:t>
            </a:r>
          </a:p>
          <a:p>
            <a:pPr eaLnBrk="1" hangingPunct="1"/>
            <a:endParaRPr lang="en-US" altLang="en-US" dirty="0" smtClean="0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dirty="0" smtClean="0">
                <a:solidFill>
                  <a:srgbClr val="B0232A"/>
                </a:solidFill>
                <a:effectLst>
                  <a:outerShdw blurRad="2286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</a:rPr>
              <a:t>October 10, 2015</a:t>
            </a:r>
          </a:p>
          <a:p>
            <a:pPr eaLnBrk="1" hangingPunct="1"/>
            <a:r>
              <a:rPr lang="en-US" altLang="en-US" sz="2800" dirty="0" smtClean="0">
                <a:solidFill>
                  <a:srgbClr val="B0232A"/>
                </a:solidFill>
                <a:effectLst>
                  <a:outerShdw blurRad="2286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</a:rPr>
              <a:t>Kapi’olani Community College</a:t>
            </a:r>
          </a:p>
          <a:p>
            <a:pPr eaLnBrk="1" hangingPunct="1"/>
            <a:r>
              <a:rPr lang="en-US" altLang="en-US" sz="2800" dirty="0" smtClean="0">
                <a:solidFill>
                  <a:srgbClr val="B0232A"/>
                </a:solidFill>
                <a:effectLst>
                  <a:outerShdw blurRad="2286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</a:rPr>
              <a:t>Honolulu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5410200"/>
            <a:ext cx="2743200" cy="113804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Content Placeholder 2"/>
          <p:cNvSpPr>
            <a:spLocks noGrp="1"/>
          </p:cNvSpPr>
          <p:nvPr>
            <p:ph idx="1"/>
          </p:nvPr>
        </p:nvSpPr>
        <p:spPr>
          <a:xfrm>
            <a:off x="419100" y="5334000"/>
            <a:ext cx="4343400" cy="1239838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n-US" sz="7200" dirty="0">
                <a:effectLst>
                  <a:outerShdw blurRad="2286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ea typeface="ＭＳ Ｐゴシック" pitchFamily="34" charset="-128"/>
              </a:rPr>
              <a:t>exhausted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838200"/>
            <a:ext cx="2743200" cy="365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6400800" y="5207982"/>
            <a:ext cx="142378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n-US" sz="6400" kern="0" baseline="30000" dirty="0" smtClean="0">
                <a:solidFill>
                  <a:srgbClr val="FF0000"/>
                </a:solidFill>
                <a:effectLst>
                  <a:outerShdw blurRad="1524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 pitchFamily="34" charset="0"/>
                <a:ea typeface="ＭＳ Ｐゴシック" pitchFamily="34" charset="-128"/>
              </a:rPr>
              <a:t>“</a:t>
            </a:r>
            <a:r>
              <a:rPr lang="en-US" sz="9600" b="1" kern="0" dirty="0" smtClean="0">
                <a:solidFill>
                  <a:srgbClr val="FF0000"/>
                </a:solidFill>
                <a:effectLst>
                  <a:outerShdw blurRad="1524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 pitchFamily="34" charset="0"/>
                <a:ea typeface="ＭＳ Ｐゴシック" pitchFamily="34" charset="-128"/>
              </a:rPr>
              <a:t>O</a:t>
            </a:r>
            <a:r>
              <a:rPr lang="en-US" sz="6400" kern="0" baseline="30000" dirty="0" smtClean="0">
                <a:solidFill>
                  <a:srgbClr val="FF0000"/>
                </a:solidFill>
                <a:effectLst>
                  <a:outerShdw blurRad="1524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 pitchFamily="34" charset="0"/>
                <a:ea typeface="ＭＳ Ｐゴシック" pitchFamily="34" charset="-128"/>
              </a:rPr>
              <a:t>”</a:t>
            </a:r>
            <a:endParaRPr lang="en-US" sz="9600" b="1" kern="0" dirty="0">
              <a:solidFill>
                <a:srgbClr val="FF0000"/>
              </a:solidFill>
              <a:effectLst>
                <a:outerShdw blurRad="152400" dist="38100" dir="2700000" sx="102000" sy="102000" algn="tl" rotWithShape="0">
                  <a:prstClr val="black">
                    <a:alpha val="40000"/>
                  </a:prstClr>
                </a:outerShdw>
              </a:effectLst>
              <a:latin typeface="Calibri Light" panose="020F0302020204030204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234182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Content Placeholder 2"/>
          <p:cNvSpPr>
            <a:spLocks noGrp="1"/>
          </p:cNvSpPr>
          <p:nvPr>
            <p:ph idx="1"/>
          </p:nvPr>
        </p:nvSpPr>
        <p:spPr>
          <a:xfrm>
            <a:off x="1600200" y="5334000"/>
            <a:ext cx="1676399" cy="1165225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n-US" sz="7200" dirty="0" smtClean="0">
                <a:effectLst>
                  <a:outerShdw blurRad="2286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ea typeface="ＭＳ Ｐゴシック" pitchFamily="34" charset="-128"/>
              </a:rPr>
              <a:t>sad</a:t>
            </a:r>
            <a:endParaRPr lang="en-US" sz="7200" dirty="0">
              <a:effectLst>
                <a:outerShdw blurRad="228600" dist="38100" dir="2700000" sx="102000" sy="102000" algn="tl" rotWithShape="0">
                  <a:prstClr val="black">
                    <a:alpha val="40000"/>
                  </a:prstClr>
                </a:outerShdw>
              </a:effectLst>
              <a:ea typeface="ＭＳ Ｐゴシック" pitchFamily="34" charset="-12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0458" y="838200"/>
            <a:ext cx="4883084" cy="365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6400800" y="5207982"/>
            <a:ext cx="142378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n-US" sz="6400" kern="0" baseline="30000" dirty="0" smtClean="0">
                <a:solidFill>
                  <a:srgbClr val="FF0000"/>
                </a:solidFill>
                <a:effectLst>
                  <a:outerShdw blurRad="1524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 pitchFamily="34" charset="0"/>
                <a:ea typeface="ＭＳ Ｐゴシック" pitchFamily="34" charset="-128"/>
              </a:rPr>
              <a:t>“</a:t>
            </a:r>
            <a:r>
              <a:rPr lang="en-US" sz="9600" b="1" kern="0" dirty="0" smtClean="0">
                <a:solidFill>
                  <a:srgbClr val="FF0000"/>
                </a:solidFill>
                <a:effectLst>
                  <a:outerShdw blurRad="1524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 pitchFamily="34" charset="0"/>
                <a:ea typeface="ＭＳ Ｐゴシック" pitchFamily="34" charset="-128"/>
              </a:rPr>
              <a:t>O</a:t>
            </a:r>
            <a:r>
              <a:rPr lang="en-US" sz="6400" kern="0" baseline="30000" dirty="0" smtClean="0">
                <a:solidFill>
                  <a:srgbClr val="FF0000"/>
                </a:solidFill>
                <a:effectLst>
                  <a:outerShdw blurRad="1524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 pitchFamily="34" charset="0"/>
                <a:ea typeface="ＭＳ Ｐゴシック" pitchFamily="34" charset="-128"/>
              </a:rPr>
              <a:t>”</a:t>
            </a:r>
            <a:endParaRPr lang="en-US" sz="9600" b="1" kern="0" dirty="0">
              <a:solidFill>
                <a:srgbClr val="FF0000"/>
              </a:solidFill>
              <a:effectLst>
                <a:outerShdw blurRad="152400" dist="38100" dir="2700000" sx="102000" sy="102000" algn="tl" rotWithShape="0">
                  <a:prstClr val="black">
                    <a:alpha val="40000"/>
                  </a:prstClr>
                </a:outerShdw>
              </a:effectLst>
              <a:latin typeface="Calibri Light" panose="020F0302020204030204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55232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Content Placeholder 2"/>
          <p:cNvSpPr>
            <a:spLocks noGrp="1"/>
          </p:cNvSpPr>
          <p:nvPr>
            <p:ph idx="1"/>
          </p:nvPr>
        </p:nvSpPr>
        <p:spPr>
          <a:xfrm>
            <a:off x="304800" y="5334000"/>
            <a:ext cx="4572000" cy="1180920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n-US" sz="7200" dirty="0">
                <a:effectLst>
                  <a:outerShdw blurRad="2286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ea typeface="ＭＳ Ｐゴシック" pitchFamily="34" charset="-128"/>
              </a:rPr>
              <a:t>suspicious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4623" t="5134" r="14053"/>
          <a:stretch/>
        </p:blipFill>
        <p:spPr>
          <a:xfrm>
            <a:off x="2481943" y="838200"/>
            <a:ext cx="4180114" cy="365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6400800" y="5207982"/>
            <a:ext cx="142378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n-US" sz="6400" kern="0" baseline="30000" dirty="0" smtClean="0">
                <a:solidFill>
                  <a:srgbClr val="FF0000"/>
                </a:solidFill>
                <a:effectLst>
                  <a:outerShdw blurRad="1524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 pitchFamily="34" charset="0"/>
                <a:ea typeface="ＭＳ Ｐゴシック" pitchFamily="34" charset="-128"/>
              </a:rPr>
              <a:t>“</a:t>
            </a:r>
            <a:r>
              <a:rPr lang="en-US" sz="9600" b="1" kern="0" dirty="0" smtClean="0">
                <a:solidFill>
                  <a:srgbClr val="FF0000"/>
                </a:solidFill>
                <a:effectLst>
                  <a:outerShdw blurRad="1524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 pitchFamily="34" charset="0"/>
                <a:ea typeface="ＭＳ Ｐゴシック" pitchFamily="34" charset="-128"/>
              </a:rPr>
              <a:t>O</a:t>
            </a:r>
            <a:r>
              <a:rPr lang="en-US" sz="6400" kern="0" baseline="30000" dirty="0" smtClean="0">
                <a:solidFill>
                  <a:srgbClr val="FF0000"/>
                </a:solidFill>
                <a:effectLst>
                  <a:outerShdw blurRad="1524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 pitchFamily="34" charset="0"/>
                <a:ea typeface="ＭＳ Ｐゴシック" pitchFamily="34" charset="-128"/>
              </a:rPr>
              <a:t>”</a:t>
            </a:r>
            <a:endParaRPr lang="en-US" sz="9600" b="1" kern="0" dirty="0">
              <a:solidFill>
                <a:srgbClr val="FF0000"/>
              </a:solidFill>
              <a:effectLst>
                <a:outerShdw blurRad="152400" dist="38100" dir="2700000" sx="102000" sy="102000" algn="tl" rotWithShape="0">
                  <a:prstClr val="black">
                    <a:alpha val="40000"/>
                  </a:prstClr>
                </a:outerShdw>
              </a:effectLst>
              <a:latin typeface="Calibri Light" panose="020F0302020204030204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556445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Content Placeholder 2"/>
          <p:cNvSpPr>
            <a:spLocks noGrp="1"/>
          </p:cNvSpPr>
          <p:nvPr>
            <p:ph idx="1"/>
          </p:nvPr>
        </p:nvSpPr>
        <p:spPr>
          <a:xfrm>
            <a:off x="494506" y="5257800"/>
            <a:ext cx="3278187" cy="1165225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n-US" sz="7200" dirty="0">
                <a:effectLst>
                  <a:outerShdw blurRad="2286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ea typeface="ＭＳ Ｐゴシック" pitchFamily="34" charset="-128"/>
              </a:rPr>
              <a:t>excited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838200"/>
            <a:ext cx="4876801" cy="365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6400800" y="5207982"/>
            <a:ext cx="142378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n-US" sz="6400" kern="0" baseline="30000" dirty="0" smtClean="0">
                <a:solidFill>
                  <a:srgbClr val="FF0000"/>
                </a:solidFill>
                <a:effectLst>
                  <a:outerShdw blurRad="1524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 pitchFamily="34" charset="0"/>
                <a:ea typeface="ＭＳ Ｐゴシック" pitchFamily="34" charset="-128"/>
              </a:rPr>
              <a:t>“</a:t>
            </a:r>
            <a:r>
              <a:rPr lang="en-US" sz="9600" b="1" kern="0" dirty="0" smtClean="0">
                <a:solidFill>
                  <a:srgbClr val="FF0000"/>
                </a:solidFill>
                <a:effectLst>
                  <a:outerShdw blurRad="1524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 pitchFamily="34" charset="0"/>
                <a:ea typeface="ＭＳ Ｐゴシック" pitchFamily="34" charset="-128"/>
              </a:rPr>
              <a:t>O</a:t>
            </a:r>
            <a:r>
              <a:rPr lang="en-US" sz="6400" kern="0" baseline="30000" dirty="0" smtClean="0">
                <a:solidFill>
                  <a:srgbClr val="FF0000"/>
                </a:solidFill>
                <a:effectLst>
                  <a:outerShdw blurRad="1524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 pitchFamily="34" charset="0"/>
                <a:ea typeface="ＭＳ Ｐゴシック" pitchFamily="34" charset="-128"/>
              </a:rPr>
              <a:t>”</a:t>
            </a:r>
            <a:endParaRPr lang="en-US" sz="9600" b="1" kern="0" dirty="0">
              <a:solidFill>
                <a:srgbClr val="FF0000"/>
              </a:solidFill>
              <a:effectLst>
                <a:outerShdw blurRad="152400" dist="38100" dir="2700000" sx="102000" sy="102000" algn="tl" rotWithShape="0">
                  <a:prstClr val="black">
                    <a:alpha val="40000"/>
                  </a:prstClr>
                </a:outerShdw>
              </a:effectLst>
              <a:latin typeface="Calibri Light" panose="020F0302020204030204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194006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>
          <a:xfrm>
            <a:off x="381000" y="5257800"/>
            <a:ext cx="3200400" cy="1143000"/>
          </a:xfrm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</a:pPr>
            <a:r>
              <a:rPr lang="en-US" sz="7200" dirty="0">
                <a:solidFill>
                  <a:schemeClr val="tx1"/>
                </a:solidFill>
                <a:effectLst>
                  <a:outerShdw blurRad="2286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  <a:ea typeface="ＭＳ Ｐゴシック" pitchFamily="34" charset="-128"/>
                <a:cs typeface="+mn-cs"/>
              </a:rPr>
              <a:t>in awe</a:t>
            </a:r>
          </a:p>
        </p:txBody>
      </p:sp>
      <p:pic>
        <p:nvPicPr>
          <p:cNvPr id="1030" name="Picture 6" descr="http://wonderopolis.org/wp-content/uploads/2011/07/young-girl-looking-in-awe-at-candy_shutterstock_26957773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0171" y="838200"/>
            <a:ext cx="5483659" cy="365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400800" y="5207982"/>
            <a:ext cx="142378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n-US" sz="6400" kern="0" baseline="30000" dirty="0" smtClean="0">
                <a:solidFill>
                  <a:srgbClr val="FF0000"/>
                </a:solidFill>
                <a:effectLst>
                  <a:outerShdw blurRad="1524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 pitchFamily="34" charset="0"/>
                <a:ea typeface="ＭＳ Ｐゴシック" pitchFamily="34" charset="-128"/>
              </a:rPr>
              <a:t>“</a:t>
            </a:r>
            <a:r>
              <a:rPr lang="en-US" sz="9600" b="1" kern="0" dirty="0" smtClean="0">
                <a:solidFill>
                  <a:srgbClr val="FF0000"/>
                </a:solidFill>
                <a:effectLst>
                  <a:outerShdw blurRad="1524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 pitchFamily="34" charset="0"/>
                <a:ea typeface="ＭＳ Ｐゴシック" pitchFamily="34" charset="-128"/>
              </a:rPr>
              <a:t>O</a:t>
            </a:r>
            <a:r>
              <a:rPr lang="en-US" sz="6400" kern="0" baseline="30000" dirty="0" smtClean="0">
                <a:solidFill>
                  <a:srgbClr val="FF0000"/>
                </a:solidFill>
                <a:effectLst>
                  <a:outerShdw blurRad="1524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 pitchFamily="34" charset="0"/>
                <a:ea typeface="ＭＳ Ｐゴシック" pitchFamily="34" charset="-128"/>
              </a:rPr>
              <a:t>”</a:t>
            </a:r>
            <a:endParaRPr lang="en-US" sz="9600" b="1" kern="0" dirty="0">
              <a:solidFill>
                <a:srgbClr val="FF0000"/>
              </a:solidFill>
              <a:effectLst>
                <a:outerShdw blurRad="152400" dist="38100" dir="2700000" sx="102000" sy="102000" algn="tl" rotWithShape="0">
                  <a:prstClr val="black">
                    <a:alpha val="40000"/>
                  </a:prstClr>
                </a:outerShdw>
              </a:effectLst>
              <a:latin typeface="Calibri Light" panose="020F0302020204030204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302906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Content Placeholder 2"/>
          <p:cNvSpPr>
            <a:spLocks noGrp="1"/>
          </p:cNvSpPr>
          <p:nvPr>
            <p:ph idx="1"/>
          </p:nvPr>
        </p:nvSpPr>
        <p:spPr>
          <a:xfrm>
            <a:off x="609600" y="5334000"/>
            <a:ext cx="2363787" cy="1317625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n-US" sz="7200" dirty="0">
                <a:effectLst>
                  <a:outerShdw blurRad="2286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ea typeface="ＭＳ Ｐゴシック" pitchFamily="34" charset="-128"/>
              </a:rPr>
              <a:t>lusty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1424" y="838200"/>
            <a:ext cx="3921153" cy="365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6400800" y="5207982"/>
            <a:ext cx="142378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n-US" sz="6400" kern="0" baseline="30000" dirty="0" smtClean="0">
                <a:solidFill>
                  <a:srgbClr val="FF0000"/>
                </a:solidFill>
                <a:effectLst>
                  <a:outerShdw blurRad="1524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 pitchFamily="34" charset="0"/>
                <a:ea typeface="ＭＳ Ｐゴシック" pitchFamily="34" charset="-128"/>
              </a:rPr>
              <a:t>“</a:t>
            </a:r>
            <a:r>
              <a:rPr lang="en-US" sz="9600" b="1" kern="0" dirty="0" smtClean="0">
                <a:solidFill>
                  <a:srgbClr val="FF0000"/>
                </a:solidFill>
                <a:effectLst>
                  <a:outerShdw blurRad="1524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 pitchFamily="34" charset="0"/>
                <a:ea typeface="ＭＳ Ｐゴシック" pitchFamily="34" charset="-128"/>
              </a:rPr>
              <a:t>O</a:t>
            </a:r>
            <a:r>
              <a:rPr lang="en-US" sz="6400" kern="0" baseline="30000" dirty="0" smtClean="0">
                <a:solidFill>
                  <a:srgbClr val="FF0000"/>
                </a:solidFill>
                <a:effectLst>
                  <a:outerShdw blurRad="1524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 pitchFamily="34" charset="0"/>
                <a:ea typeface="ＭＳ Ｐゴシック" pitchFamily="34" charset="-128"/>
              </a:rPr>
              <a:t>”</a:t>
            </a:r>
            <a:endParaRPr lang="en-US" sz="9600" b="1" kern="0" dirty="0">
              <a:solidFill>
                <a:srgbClr val="FF0000"/>
              </a:solidFill>
              <a:effectLst>
                <a:outerShdw blurRad="152400" dist="38100" dir="2700000" sx="102000" sy="102000" algn="tl" rotWithShape="0">
                  <a:prstClr val="black">
                    <a:alpha val="40000"/>
                  </a:prstClr>
                </a:outerShdw>
              </a:effectLst>
              <a:latin typeface="Calibri Light" panose="020F0302020204030204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55650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Content Placeholder 2"/>
          <p:cNvSpPr>
            <a:spLocks noGrp="1"/>
          </p:cNvSpPr>
          <p:nvPr>
            <p:ph idx="1"/>
          </p:nvPr>
        </p:nvSpPr>
        <p:spPr>
          <a:xfrm>
            <a:off x="304800" y="5334000"/>
            <a:ext cx="4114799" cy="1317625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n-US" sz="7200" dirty="0">
                <a:effectLst>
                  <a:outerShdw blurRad="2286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ea typeface="ＭＳ Ｐゴシック" pitchFamily="34" charset="-128"/>
              </a:rPr>
              <a:t>contempt</a:t>
            </a:r>
          </a:p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4233" t="136"/>
          <a:stretch/>
        </p:blipFill>
        <p:spPr>
          <a:xfrm>
            <a:off x="2539001" y="838200"/>
            <a:ext cx="4065998" cy="365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6400800" y="5207982"/>
            <a:ext cx="142378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n-US" sz="6400" kern="0" baseline="30000" dirty="0" smtClean="0">
                <a:solidFill>
                  <a:srgbClr val="FF0000"/>
                </a:solidFill>
                <a:effectLst>
                  <a:outerShdw blurRad="1524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 pitchFamily="34" charset="0"/>
                <a:ea typeface="ＭＳ Ｐゴシック" pitchFamily="34" charset="-128"/>
              </a:rPr>
              <a:t>“</a:t>
            </a:r>
            <a:r>
              <a:rPr lang="en-US" sz="9600" b="1" kern="0" dirty="0" smtClean="0">
                <a:solidFill>
                  <a:srgbClr val="FF0000"/>
                </a:solidFill>
                <a:effectLst>
                  <a:outerShdw blurRad="1524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 pitchFamily="34" charset="0"/>
                <a:ea typeface="ＭＳ Ｐゴシック" pitchFamily="34" charset="-128"/>
              </a:rPr>
              <a:t>O</a:t>
            </a:r>
            <a:r>
              <a:rPr lang="en-US" sz="6400" kern="0" baseline="30000" dirty="0" smtClean="0">
                <a:solidFill>
                  <a:srgbClr val="FF0000"/>
                </a:solidFill>
                <a:effectLst>
                  <a:outerShdw blurRad="1524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 pitchFamily="34" charset="0"/>
                <a:ea typeface="ＭＳ Ｐゴシック" pitchFamily="34" charset="-128"/>
              </a:rPr>
              <a:t>”</a:t>
            </a:r>
            <a:endParaRPr lang="en-US" sz="9600" b="1" kern="0" dirty="0">
              <a:solidFill>
                <a:srgbClr val="FF0000"/>
              </a:solidFill>
              <a:effectLst>
                <a:outerShdw blurRad="152400" dist="38100" dir="2700000" sx="102000" sy="102000" algn="tl" rotWithShape="0">
                  <a:prstClr val="black">
                    <a:alpha val="40000"/>
                  </a:prstClr>
                </a:outerShdw>
              </a:effectLst>
              <a:latin typeface="Calibri Light" panose="020F0302020204030204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656949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77724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b="1" dirty="0">
                <a:effectLst>
                  <a:outerShdw blurRad="2286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ea typeface="ＭＳ Ｐゴシック" pitchFamily="34" charset="-128"/>
              </a:rPr>
              <a:t>Stress</a:t>
            </a:r>
            <a:endParaRPr lang="en-US" sz="5400" dirty="0">
              <a:ea typeface="+mj-ea"/>
              <a:cs typeface="+mj-cs"/>
            </a:endParaRPr>
          </a:p>
        </p:txBody>
      </p:sp>
      <p:sp>
        <p:nvSpPr>
          <p:cNvPr id="68611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686800" cy="3200400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n-US" sz="3000" dirty="0" smtClean="0">
                <a:ea typeface="ＭＳ Ｐゴシック" pitchFamily="34" charset="-128"/>
              </a:rPr>
              <a:t>	</a:t>
            </a:r>
            <a:r>
              <a:rPr lang="en-US" sz="2400" dirty="0" smtClean="0">
                <a:ea typeface="ＭＳ Ｐゴシック" pitchFamily="34" charset="-128"/>
              </a:rPr>
              <a:t>Relative loudness or force of vocal utterance; a greater degree of vocal force characterizing one syllable as compared with other syllables of the word, or one part of a syllable as compared with the rest; stress-accent. Also, superior loudness of voice as a means of emphasizing one or more of the words of a sentence more than the rest.</a:t>
            </a:r>
          </a:p>
          <a:p>
            <a:pPr eaLnBrk="1" hangingPunct="1">
              <a:buFont typeface="Arial" pitchFamily="34" charset="0"/>
              <a:buNone/>
            </a:pPr>
            <a:endParaRPr lang="en-US" sz="2400" dirty="0" smtClean="0">
              <a:ea typeface="ＭＳ Ｐゴシック" pitchFamily="34" charset="-128"/>
            </a:endParaRPr>
          </a:p>
          <a:p>
            <a:pPr algn="r" eaLnBrk="1" hangingPunct="1">
              <a:buFont typeface="Arial" pitchFamily="34" charset="0"/>
              <a:buNone/>
            </a:pPr>
            <a:r>
              <a:rPr lang="en-US" sz="2400" i="1" dirty="0" smtClean="0">
                <a:ea typeface="ＭＳ Ｐゴシック" pitchFamily="34" charset="-128"/>
              </a:rPr>
              <a:t>Oxford English Dictionary</a:t>
            </a:r>
            <a:r>
              <a:rPr lang="en-US" sz="2400" dirty="0" smtClean="0">
                <a:ea typeface="ＭＳ Ｐゴシック" pitchFamily="34" charset="-128"/>
              </a:rPr>
              <a:t> </a:t>
            </a:r>
          </a:p>
          <a:p>
            <a:pPr eaLnBrk="1" hangingPunct="1"/>
            <a:endParaRPr lang="en-US" sz="240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24926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1600201"/>
            <a:ext cx="7620000" cy="1524000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en-US" sz="2400" b="1" dirty="0" smtClean="0">
              <a:ea typeface="ＭＳ Ｐゴシック" pitchFamily="34" charset="-128"/>
            </a:endParaRPr>
          </a:p>
          <a:p>
            <a:pPr algn="ctr" eaLnBrk="1" hangingPunct="1">
              <a:buNone/>
            </a:pPr>
            <a:r>
              <a:rPr lang="en-US" sz="4800" dirty="0"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ea typeface="ＭＳ Ｐゴシック" pitchFamily="34" charset="-128"/>
              </a:rPr>
              <a:t>I didn’t say he killed our king</a:t>
            </a:r>
          </a:p>
        </p:txBody>
      </p:sp>
    </p:spTree>
    <p:extLst>
      <p:ext uri="{BB962C8B-B14F-4D97-AF65-F5344CB8AC3E}">
        <p14:creationId xmlns:p14="http://schemas.microsoft.com/office/powerpoint/2010/main" val="4515282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1600201"/>
            <a:ext cx="7620000" cy="1524000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en-US" sz="2400" b="1" dirty="0" smtClean="0">
              <a:ea typeface="ＭＳ Ｐゴシック" pitchFamily="34" charset="-128"/>
            </a:endParaRPr>
          </a:p>
          <a:p>
            <a:pPr algn="ctr" eaLnBrk="1" hangingPunct="1">
              <a:buNone/>
            </a:pPr>
            <a:r>
              <a:rPr lang="en-US" sz="4800" b="1" dirty="0">
                <a:solidFill>
                  <a:srgbClr val="FF0000"/>
                </a:solidFill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ea typeface="ＭＳ Ｐゴシック" pitchFamily="34" charset="-128"/>
              </a:rPr>
              <a:t>I</a:t>
            </a:r>
            <a:r>
              <a:rPr lang="en-US" sz="4800" dirty="0"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ea typeface="ＭＳ Ｐゴシック" pitchFamily="34" charset="-128"/>
              </a:rPr>
              <a:t> didn’t say he killed our king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81000" y="5486400"/>
            <a:ext cx="403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i="1" dirty="0" smtClean="0"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</a:rPr>
              <a:t>…someone else </a:t>
            </a:r>
            <a:br>
              <a:rPr lang="en-US" sz="3600" i="1" dirty="0" smtClean="0"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</a:rPr>
            </a:br>
            <a:r>
              <a:rPr lang="en-US" sz="3600" i="1" dirty="0" smtClean="0"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</a:rPr>
              <a:t>said it.</a:t>
            </a:r>
            <a:endParaRPr lang="en-US" sz="3600" i="1" dirty="0">
              <a:effectLst>
                <a:outerShdw blurRad="254000" dist="38100" dir="2700000" sx="102000" sy="102000" algn="tl" rotWithShape="0">
                  <a:prstClr val="black">
                    <a:alpha val="40000"/>
                  </a:prst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145844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676400"/>
            <a:ext cx="8153400" cy="990600"/>
          </a:xfrm>
        </p:spPr>
        <p:txBody>
          <a:bodyPr/>
          <a:lstStyle/>
          <a:p>
            <a:r>
              <a:rPr lang="en-US" sz="5600" dirty="0" smtClean="0">
                <a:effectLst>
                  <a:outerShdw blurRad="2286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Tone,</a:t>
            </a:r>
            <a:endParaRPr lang="en-US" sz="5600" dirty="0">
              <a:effectLst>
                <a:outerShdw blurRad="228600" dist="38100" dir="2700000" sx="101000" sy="101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048000"/>
            <a:ext cx="6400800" cy="533400"/>
          </a:xfrm>
        </p:spPr>
        <p:txBody>
          <a:bodyPr/>
          <a:lstStyle/>
          <a:p>
            <a:pPr algn="ctr"/>
            <a:r>
              <a:rPr lang="en-US" i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</a:rPr>
              <a:t>(o, my!)</a:t>
            </a:r>
            <a:endParaRPr lang="en-US" i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2514600" y="1676400"/>
            <a:ext cx="2743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B0232A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9pPr>
          </a:lstStyle>
          <a:p>
            <a:pPr algn="ctr"/>
            <a:r>
              <a:rPr lang="en-US" sz="5600" kern="0" dirty="0" smtClean="0">
                <a:effectLst>
                  <a:outerShdw blurRad="2286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&amp; Stress</a:t>
            </a:r>
            <a:endParaRPr lang="en-US" sz="5600" kern="0" dirty="0">
              <a:effectLst>
                <a:outerShdw blurRad="228600" dist="38100" dir="2700000" sx="101000" sy="101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181600" y="1676400"/>
            <a:ext cx="3276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B0232A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9pPr>
          </a:lstStyle>
          <a:p>
            <a:pPr algn="r"/>
            <a:r>
              <a:rPr lang="en-US" sz="5600" kern="0" smtClean="0">
                <a:effectLst>
                  <a:outerShdw blurRad="2286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&amp; Subtext</a:t>
            </a:r>
            <a:endParaRPr lang="en-US" sz="5600" kern="0" dirty="0">
              <a:effectLst>
                <a:outerShdw blurRad="228600" dist="38100" dir="2700000" sx="101000" sy="101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5679445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Content Placeholder 2"/>
          <p:cNvSpPr>
            <a:spLocks noGrp="1"/>
          </p:cNvSpPr>
          <p:nvPr>
            <p:ph idx="1"/>
          </p:nvPr>
        </p:nvSpPr>
        <p:spPr>
          <a:xfrm>
            <a:off x="762000" y="1600201"/>
            <a:ext cx="7620000" cy="1524000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en-US" sz="2400" b="1" dirty="0" smtClean="0">
              <a:ea typeface="ＭＳ Ｐゴシック" pitchFamily="34" charset="-128"/>
            </a:endParaRPr>
          </a:p>
          <a:p>
            <a:pPr algn="ctr" eaLnBrk="1" hangingPunct="1">
              <a:buNone/>
            </a:pPr>
            <a:r>
              <a:rPr lang="en-US" sz="4800" dirty="0"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ea typeface="ＭＳ Ｐゴシック" pitchFamily="34" charset="-128"/>
              </a:rPr>
              <a:t>I </a:t>
            </a:r>
            <a:r>
              <a:rPr lang="en-US" sz="4800" b="1" dirty="0">
                <a:solidFill>
                  <a:srgbClr val="FF0000"/>
                </a:solidFill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ea typeface="ＭＳ Ｐゴシック" pitchFamily="34" charset="-128"/>
              </a:rPr>
              <a:t>didn’t</a:t>
            </a:r>
            <a:r>
              <a:rPr lang="en-US" sz="4800" dirty="0"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ea typeface="ＭＳ Ｐゴシック" pitchFamily="34" charset="-128"/>
              </a:rPr>
              <a:t> say he killed our king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5334000"/>
            <a:ext cx="403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i="1" dirty="0" smtClean="0"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</a:rPr>
              <a:t>Whoever said I did is wrong.</a:t>
            </a:r>
            <a:endParaRPr lang="en-US" sz="3600" i="1" dirty="0">
              <a:effectLst>
                <a:outerShdw blurRad="254000" dist="38100" dir="2700000" sx="102000" sy="102000" algn="tl" rotWithShape="0">
                  <a:prstClr val="black">
                    <a:alpha val="40000"/>
                  </a:prst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110374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1600201"/>
            <a:ext cx="7620000" cy="1524000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en-US" sz="2400" b="1" dirty="0" smtClean="0">
              <a:ea typeface="ＭＳ Ｐゴシック" pitchFamily="34" charset="-128"/>
            </a:endParaRPr>
          </a:p>
          <a:p>
            <a:pPr algn="ctr" eaLnBrk="1" hangingPunct="1">
              <a:buNone/>
            </a:pPr>
            <a:r>
              <a:rPr lang="en-US" sz="4800" dirty="0"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ea typeface="ＭＳ Ｐゴシック" pitchFamily="34" charset="-128"/>
              </a:rPr>
              <a:t>I didn’t </a:t>
            </a:r>
            <a:r>
              <a:rPr lang="en-US" sz="4800" b="1" dirty="0">
                <a:solidFill>
                  <a:srgbClr val="FF0000"/>
                </a:solidFill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ea typeface="ＭＳ Ｐゴシック" pitchFamily="34" charset="-128"/>
              </a:rPr>
              <a:t>say</a:t>
            </a:r>
            <a:r>
              <a:rPr lang="en-US" sz="4800" dirty="0"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ea typeface="ＭＳ Ｐゴシック" pitchFamily="34" charset="-128"/>
              </a:rPr>
              <a:t> he killed our king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5400" y="5103674"/>
            <a:ext cx="4038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i="1" dirty="0" smtClean="0"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</a:rPr>
              <a:t>You’re misinterpreting my words.</a:t>
            </a:r>
            <a:endParaRPr lang="en-US" sz="3600" i="1" dirty="0">
              <a:effectLst>
                <a:outerShdw blurRad="254000" dist="38100" dir="2700000" sx="102000" sy="102000" algn="tl" rotWithShape="0">
                  <a:prstClr val="black">
                    <a:alpha val="40000"/>
                  </a:prst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538067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i="1" dirty="0"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</a:rPr>
              <a:t>I may have thought it, but I didn’t say it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1703759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1600201"/>
            <a:ext cx="7620000" cy="1524000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en-US" sz="2400" b="1" dirty="0" smtClean="0">
              <a:ea typeface="ＭＳ Ｐゴシック" pitchFamily="34" charset="-128"/>
            </a:endParaRPr>
          </a:p>
          <a:p>
            <a:pPr algn="ctr" eaLnBrk="1" hangingPunct="1">
              <a:buNone/>
            </a:pPr>
            <a:r>
              <a:rPr lang="en-US" sz="4800" dirty="0"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ea typeface="ＭＳ Ｐゴシック" pitchFamily="34" charset="-128"/>
              </a:rPr>
              <a:t>I didn’t say </a:t>
            </a:r>
            <a:r>
              <a:rPr lang="en-US" sz="4800" b="1" dirty="0">
                <a:solidFill>
                  <a:srgbClr val="FF0000"/>
                </a:solidFill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ea typeface="ＭＳ Ｐゴシック" pitchFamily="34" charset="-128"/>
              </a:rPr>
              <a:t>he</a:t>
            </a:r>
            <a:r>
              <a:rPr lang="en-US" sz="4800" dirty="0"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ea typeface="ＭＳ Ｐゴシック" pitchFamily="34" charset="-128"/>
              </a:rPr>
              <a:t> killed our king</a:t>
            </a:r>
          </a:p>
        </p:txBody>
      </p:sp>
      <p:sp>
        <p:nvSpPr>
          <p:cNvPr id="2" name="Rectangle 1"/>
          <p:cNvSpPr/>
          <p:nvPr/>
        </p:nvSpPr>
        <p:spPr>
          <a:xfrm>
            <a:off x="304800" y="55626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i="1" dirty="0" smtClean="0"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</a:rPr>
              <a:t>I said it was his wife.</a:t>
            </a:r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>
            <a:off x="5638800" y="5285600"/>
            <a:ext cx="294599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i="1" dirty="0" smtClean="0"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</a:rPr>
              <a:t>I have no idea </a:t>
            </a:r>
            <a:br>
              <a:rPr lang="en-US" sz="3600" i="1" dirty="0" smtClean="0"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</a:rPr>
            </a:br>
            <a:r>
              <a:rPr lang="en-US" sz="3600" i="1" dirty="0" smtClean="0"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</a:rPr>
              <a:t>who did.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165118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1600201"/>
            <a:ext cx="7620000" cy="1524000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en-US" sz="2400" b="1" dirty="0" smtClean="0">
              <a:ea typeface="ＭＳ Ｐゴシック" pitchFamily="34" charset="-128"/>
            </a:endParaRPr>
          </a:p>
          <a:p>
            <a:pPr algn="ctr" eaLnBrk="1" hangingPunct="1">
              <a:buNone/>
            </a:pPr>
            <a:r>
              <a:rPr lang="en-US" sz="4800" dirty="0"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ea typeface="ＭＳ Ｐゴシック" pitchFamily="34" charset="-128"/>
              </a:rPr>
              <a:t>I didn’t say he </a:t>
            </a:r>
            <a:r>
              <a:rPr lang="en-US" sz="4800" b="1" dirty="0">
                <a:solidFill>
                  <a:srgbClr val="FF0000"/>
                </a:solidFill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ea typeface="ＭＳ Ｐゴシック" pitchFamily="34" charset="-128"/>
              </a:rPr>
              <a:t>killed</a:t>
            </a:r>
            <a:r>
              <a:rPr lang="en-US" sz="4800" dirty="0"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ea typeface="ＭＳ Ｐゴシック" pitchFamily="34" charset="-128"/>
              </a:rPr>
              <a:t> our king</a:t>
            </a:r>
          </a:p>
        </p:txBody>
      </p:sp>
      <p:sp>
        <p:nvSpPr>
          <p:cNvPr id="2" name="Rectangle 1"/>
          <p:cNvSpPr/>
          <p:nvPr/>
        </p:nvSpPr>
        <p:spPr>
          <a:xfrm>
            <a:off x="304800" y="5334000"/>
            <a:ext cx="4343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i="1" dirty="0" smtClean="0"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</a:rPr>
              <a:t>…but he </a:t>
            </a:r>
            <a:r>
              <a:rPr lang="en-US" sz="3600" dirty="0" smtClean="0"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</a:rPr>
              <a:t>did</a:t>
            </a:r>
            <a:r>
              <a:rPr lang="en-US" sz="3600" i="1" dirty="0" smtClean="0"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</a:rPr>
              <a:t> try to take the throne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595702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1600201"/>
            <a:ext cx="7620000" cy="1524000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en-US" sz="2400" b="1" dirty="0" smtClean="0">
              <a:ea typeface="ＭＳ Ｐゴシック" pitchFamily="34" charset="-128"/>
            </a:endParaRPr>
          </a:p>
          <a:p>
            <a:pPr algn="ctr" eaLnBrk="1" hangingPunct="1">
              <a:buNone/>
            </a:pPr>
            <a:r>
              <a:rPr lang="en-US" sz="4800" dirty="0"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ea typeface="ＭＳ Ｐゴシック" pitchFamily="34" charset="-128"/>
              </a:rPr>
              <a:t>I didn’t say he killed </a:t>
            </a:r>
            <a:r>
              <a:rPr lang="en-US" sz="4800" b="1" dirty="0">
                <a:solidFill>
                  <a:srgbClr val="FF0000"/>
                </a:solidFill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ea typeface="ＭＳ Ｐゴシック" pitchFamily="34" charset="-128"/>
              </a:rPr>
              <a:t>our</a:t>
            </a:r>
            <a:r>
              <a:rPr lang="en-US" sz="4800" dirty="0"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ea typeface="ＭＳ Ｐゴシック" pitchFamily="34" charset="-128"/>
              </a:rPr>
              <a:t> king</a:t>
            </a:r>
          </a:p>
        </p:txBody>
      </p:sp>
      <p:sp>
        <p:nvSpPr>
          <p:cNvPr id="2" name="Rectangle 1"/>
          <p:cNvSpPr/>
          <p:nvPr/>
        </p:nvSpPr>
        <p:spPr>
          <a:xfrm>
            <a:off x="228600" y="5334000"/>
            <a:ext cx="4572000" cy="121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i="1" dirty="0" smtClean="0"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</a:rPr>
              <a:t>…but I did accuse him of regicide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874794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1600201"/>
            <a:ext cx="7620000" cy="1524000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en-US" sz="2400" b="1" dirty="0" smtClean="0">
              <a:ea typeface="ＭＳ Ｐゴシック" pitchFamily="34" charset="-128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en-US" sz="4800" dirty="0" smtClean="0"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ea typeface="ＭＳ Ｐゴシック" pitchFamily="34" charset="-128"/>
              </a:rPr>
              <a:t>I didn’t say he killed our </a:t>
            </a:r>
            <a:r>
              <a:rPr lang="en-US" sz="4800" b="1" dirty="0">
                <a:solidFill>
                  <a:srgbClr val="FF0000"/>
                </a:solidFill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ea typeface="ＭＳ Ｐゴシック" pitchFamily="34" charset="-128"/>
              </a:rPr>
              <a:t>k</a:t>
            </a:r>
            <a:r>
              <a:rPr lang="en-US" sz="4800" b="1" dirty="0" smtClean="0">
                <a:solidFill>
                  <a:srgbClr val="FF0000"/>
                </a:solidFill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ea typeface="ＭＳ Ｐゴシック" pitchFamily="34" charset="-128"/>
              </a:rPr>
              <a:t>ing</a:t>
            </a:r>
            <a:endParaRPr lang="en-US" sz="4800" b="1" dirty="0">
              <a:solidFill>
                <a:srgbClr val="FF0000"/>
              </a:solidFill>
              <a:effectLst>
                <a:outerShdw blurRad="254000" dist="38100" dir="2700000" sx="102000" sy="102000" algn="tl" rotWithShape="0">
                  <a:prstClr val="black">
                    <a:alpha val="40000"/>
                  </a:prstClr>
                </a:outerShdw>
              </a:effectLst>
              <a:ea typeface="ＭＳ Ｐゴシック" pitchFamily="34" charset="-12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5334000"/>
            <a:ext cx="5029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i="1" dirty="0" smtClean="0"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</a:rPr>
              <a:t>But he attacked someone in the royal family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919618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2971800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en-US" sz="4000" dirty="0" smtClean="0">
              <a:ea typeface="ＭＳ Ｐゴシック" pitchFamily="34" charset="-128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en-US" sz="3600" dirty="0" smtClean="0">
                <a:ea typeface="ＭＳ Ｐゴシック" pitchFamily="34" charset="-128"/>
              </a:rPr>
              <a:t>I shall, in all my best, obey you, Madam.</a:t>
            </a:r>
          </a:p>
          <a:p>
            <a:pPr eaLnBrk="1" hangingPunct="1">
              <a:buFont typeface="Arial" pitchFamily="34" charset="0"/>
              <a:buNone/>
            </a:pPr>
            <a:endParaRPr lang="en-US" sz="4000" dirty="0" smtClean="0">
              <a:ea typeface="ＭＳ Ｐゴシック" pitchFamily="34" charset="-128"/>
            </a:endParaRPr>
          </a:p>
          <a:p>
            <a:pPr algn="r" eaLnBrk="1" hangingPunct="1">
              <a:buFont typeface="Arial" pitchFamily="34" charset="0"/>
              <a:buNone/>
            </a:pPr>
            <a:r>
              <a:rPr lang="en-US" sz="4000" i="1" dirty="0" smtClean="0">
                <a:ea typeface="ＭＳ Ｐゴシック" pitchFamily="34" charset="-128"/>
              </a:rPr>
              <a:t>Hamlet</a:t>
            </a:r>
            <a:r>
              <a:rPr lang="en-US" sz="4000" dirty="0" smtClean="0">
                <a:ea typeface="ＭＳ Ｐゴシック" pitchFamily="34" charset="-128"/>
              </a:rPr>
              <a:t> 1.2</a:t>
            </a:r>
          </a:p>
        </p:txBody>
      </p:sp>
    </p:spTree>
    <p:extLst>
      <p:ext uri="{BB962C8B-B14F-4D97-AF65-F5344CB8AC3E}">
        <p14:creationId xmlns:p14="http://schemas.microsoft.com/office/powerpoint/2010/main" val="31068276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Content Placeholder 2"/>
          <p:cNvSpPr>
            <a:spLocks noGrp="1"/>
          </p:cNvSpPr>
          <p:nvPr>
            <p:ph idx="1"/>
          </p:nvPr>
        </p:nvSpPr>
        <p:spPr>
          <a:xfrm>
            <a:off x="762000" y="1676400"/>
            <a:ext cx="7658100" cy="2285999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sz="6400" b="1" i="1" dirty="0" smtClean="0">
                <a:solidFill>
                  <a:srgbClr val="100D95"/>
                </a:solidFill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  <a:ea typeface="ＭＳ Ｐゴシック" pitchFamily="34" charset="-128"/>
              </a:rPr>
              <a:t>Some lines </a:t>
            </a:r>
            <a:br>
              <a:rPr lang="en-US" sz="6400" b="1" i="1" dirty="0" smtClean="0">
                <a:solidFill>
                  <a:srgbClr val="100D95"/>
                </a:solidFill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  <a:ea typeface="ＭＳ Ｐゴシック" pitchFamily="34" charset="-128"/>
              </a:rPr>
            </a:br>
            <a:r>
              <a:rPr lang="en-US" sz="6400" b="1" i="1" dirty="0" smtClean="0">
                <a:solidFill>
                  <a:srgbClr val="100D95"/>
                </a:solidFill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  <a:ea typeface="ＭＳ Ｐゴシック" pitchFamily="34" charset="-128"/>
              </a:rPr>
              <a:t>from Shakespeare  </a:t>
            </a:r>
          </a:p>
        </p:txBody>
      </p:sp>
    </p:spTree>
    <p:extLst>
      <p:ext uri="{BB962C8B-B14F-4D97-AF65-F5344CB8AC3E}">
        <p14:creationId xmlns:p14="http://schemas.microsoft.com/office/powerpoint/2010/main" val="30395422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 bwMode="auto">
          <a:xfrm>
            <a:off x="1028700" y="1524000"/>
            <a:ext cx="7086600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0000" lnSpcReduction="1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kern="0" dirty="0" smtClean="0"/>
              <a:t/>
            </a:r>
            <a:br>
              <a:rPr lang="en-US" kern="0" dirty="0" smtClean="0"/>
            </a:br>
            <a:r>
              <a:rPr lang="en-US" sz="6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O, how I love thee! </a:t>
            </a:r>
            <a:br>
              <a:rPr lang="en-US" sz="6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6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how I dote on thee!</a:t>
            </a:r>
            <a:endParaRPr lang="en-US" sz="6000" kern="0" dirty="0">
              <a:solidFill>
                <a:schemeClr val="tx1"/>
              </a:solidFill>
              <a:effectLst>
                <a:outerShdw blurRad="254000" dist="38100" dir="2700000" sx="101000" sy="101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Subtitle 4"/>
          <p:cNvSpPr txBox="1">
            <a:spLocks/>
          </p:cNvSpPr>
          <p:nvPr/>
        </p:nvSpPr>
        <p:spPr bwMode="auto">
          <a:xfrm>
            <a:off x="5257800" y="5562600"/>
            <a:ext cx="3581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n-US" sz="5400" kern="0" dirty="0" smtClean="0">
                <a:solidFill>
                  <a:srgbClr val="FF0000"/>
                </a:solidFill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</a:rPr>
              <a:t>(lusty)</a:t>
            </a:r>
            <a:endParaRPr lang="en-US" sz="5400" kern="0" dirty="0">
              <a:solidFill>
                <a:srgbClr val="FF0000"/>
              </a:solidFill>
              <a:effectLst>
                <a:outerShdw blurRad="254000" dist="38100" dir="2700000" sx="102000" sy="102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5865167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Cambria" panose="02040503050406030204" pitchFamily="18" charset="0"/>
              </a:rPr>
              <a:t>A Midsummer Night’s Dream</a:t>
            </a:r>
            <a:endParaRPr lang="en-US" i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42429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 bwMode="auto">
          <a:xfrm>
            <a:off x="1028700" y="1524000"/>
            <a:ext cx="7086600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0000" lnSpcReduction="1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kern="0" dirty="0" smtClean="0"/>
              <a:t/>
            </a:r>
            <a:br>
              <a:rPr lang="en-US" kern="0" dirty="0" smtClean="0"/>
            </a:br>
            <a:r>
              <a:rPr lang="en-US" sz="6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O, Antony! </a:t>
            </a:r>
            <a:br>
              <a:rPr lang="en-US" sz="6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6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O, Antony!</a:t>
            </a:r>
            <a:endParaRPr lang="en-US" sz="6000" kern="0" dirty="0">
              <a:solidFill>
                <a:schemeClr val="tx1"/>
              </a:solidFill>
              <a:effectLst>
                <a:outerShdw blurRad="254000" dist="38100" dir="2700000" sx="101000" sy="101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Subtitle 4"/>
          <p:cNvSpPr txBox="1">
            <a:spLocks/>
          </p:cNvSpPr>
          <p:nvPr/>
        </p:nvSpPr>
        <p:spPr bwMode="auto">
          <a:xfrm>
            <a:off x="5257800" y="5562600"/>
            <a:ext cx="3581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n-US" sz="5400" kern="0" dirty="0" smtClean="0">
                <a:solidFill>
                  <a:srgbClr val="FF0000"/>
                </a:solidFill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</a:rPr>
              <a:t>(pleading)</a:t>
            </a:r>
            <a:endParaRPr lang="en-US" sz="5400" kern="0" dirty="0">
              <a:solidFill>
                <a:srgbClr val="FF0000"/>
              </a:solidFill>
              <a:effectLst>
                <a:outerShdw blurRad="254000" dist="38100" dir="2700000" sx="102000" sy="102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5865167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Cambria" panose="02040503050406030204" pitchFamily="18" charset="0"/>
              </a:rPr>
              <a:t>Antony &amp; Cleopatra</a:t>
            </a:r>
            <a:endParaRPr lang="en-US" i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54259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1" hangingPunct="1"/>
            <a:r>
              <a:rPr lang="en-US" sz="5400" b="1" dirty="0">
                <a:effectLst>
                  <a:outerShdw blurRad="2286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ea typeface="ＭＳ Ｐゴシック" pitchFamily="34" charset="-128"/>
              </a:rPr>
              <a:t>Subtext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85800" y="2057539"/>
            <a:ext cx="81534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sz="4000" kern="0" smtClean="0">
                <a:ea typeface="ＭＳ Ｐゴシック" pitchFamily="34" charset="-128"/>
              </a:rPr>
              <a:t>   </a:t>
            </a:r>
            <a:r>
              <a:rPr lang="en-US" sz="3600" kern="0" smtClean="0">
                <a:ea typeface="ＭＳ Ｐゴシック" pitchFamily="34" charset="-128"/>
              </a:rPr>
              <a:t>   </a:t>
            </a:r>
            <a:r>
              <a:rPr lang="en-US" sz="2400" kern="0" smtClean="0">
                <a:ea typeface="ＭＳ Ｐゴシック" pitchFamily="34" charset="-128"/>
              </a:rPr>
              <a:t>An underlying and often distinct theme in a conversation, piece of writing, etc. Also in later use: spec. the subjective reality drawn on by a performer and underlying his or her interpretation of a role.</a:t>
            </a:r>
          </a:p>
          <a:p>
            <a:pPr algn="r" eaLnBrk="1" hangingPunct="1">
              <a:buFont typeface="Arial" pitchFamily="34" charset="0"/>
              <a:buNone/>
            </a:pPr>
            <a:r>
              <a:rPr lang="en-US" sz="2400" kern="0" smtClean="0">
                <a:ea typeface="ＭＳ Ｐゴシック" pitchFamily="34" charset="-128"/>
              </a:rPr>
              <a:t>	--</a:t>
            </a:r>
            <a:r>
              <a:rPr lang="en-US" sz="2400" i="1" kern="0" smtClean="0">
                <a:ea typeface="ＭＳ Ｐゴシック" pitchFamily="34" charset="-128"/>
              </a:rPr>
              <a:t>The</a:t>
            </a:r>
            <a:r>
              <a:rPr lang="en-US" sz="2400" kern="0" smtClean="0">
                <a:ea typeface="ＭＳ Ｐゴシック" pitchFamily="34" charset="-128"/>
              </a:rPr>
              <a:t> </a:t>
            </a:r>
            <a:r>
              <a:rPr lang="en-US" sz="2400" i="1" kern="0" smtClean="0">
                <a:ea typeface="ＭＳ Ｐゴシック" pitchFamily="34" charset="-128"/>
              </a:rPr>
              <a:t>Oxford English Dictionary</a:t>
            </a:r>
            <a:endParaRPr lang="en-US" sz="2400" i="1" kern="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398861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 bwMode="auto">
          <a:xfrm>
            <a:off x="1028700" y="1524000"/>
            <a:ext cx="7086600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0000" lnSpcReduction="1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kern="0" dirty="0" smtClean="0"/>
              <a:t/>
            </a:r>
            <a:br>
              <a:rPr lang="en-US" kern="0" dirty="0" smtClean="0"/>
            </a:br>
            <a:r>
              <a:rPr lang="en-US" sz="6000" kern="0" dirty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O, I am out of breath in this fond chase!</a:t>
            </a:r>
          </a:p>
        </p:txBody>
      </p:sp>
      <p:sp>
        <p:nvSpPr>
          <p:cNvPr id="6" name="Subtitle 4"/>
          <p:cNvSpPr txBox="1">
            <a:spLocks/>
          </p:cNvSpPr>
          <p:nvPr/>
        </p:nvSpPr>
        <p:spPr bwMode="auto">
          <a:xfrm>
            <a:off x="5257800" y="5562600"/>
            <a:ext cx="3581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n-US" sz="5400" kern="0" dirty="0" smtClean="0">
                <a:solidFill>
                  <a:srgbClr val="FF0000"/>
                </a:solidFill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</a:rPr>
              <a:t>(exhausted)</a:t>
            </a:r>
            <a:endParaRPr lang="en-US" sz="5400" kern="0" dirty="0">
              <a:solidFill>
                <a:srgbClr val="FF0000"/>
              </a:solidFill>
              <a:effectLst>
                <a:outerShdw blurRad="254000" dist="38100" dir="2700000" sx="102000" sy="102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5865167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Cambria" panose="02040503050406030204" pitchFamily="18" charset="0"/>
              </a:rPr>
              <a:t>A Midsummer Night’s Dream</a:t>
            </a:r>
            <a:endParaRPr lang="en-US" i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0361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 bwMode="auto">
          <a:xfrm>
            <a:off x="1028700" y="1524000"/>
            <a:ext cx="7086600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75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kern="0" dirty="0" smtClean="0"/>
              <a:t/>
            </a:r>
            <a:br>
              <a:rPr lang="en-US" kern="0" dirty="0" smtClean="0"/>
            </a:br>
            <a:r>
              <a:rPr lang="en-US" sz="6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O </a:t>
            </a:r>
            <a:r>
              <a:rPr lang="en-US" sz="6000" kern="0" dirty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most unhappy day!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endParaRPr lang="en-US" sz="6000" kern="0" dirty="0">
              <a:solidFill>
                <a:schemeClr val="tx1"/>
              </a:solidFill>
              <a:effectLst>
                <a:outerShdw blurRad="254000" dist="38100" dir="2700000" sx="101000" sy="101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Subtitle 4"/>
          <p:cNvSpPr txBox="1">
            <a:spLocks/>
          </p:cNvSpPr>
          <p:nvPr/>
        </p:nvSpPr>
        <p:spPr bwMode="auto">
          <a:xfrm>
            <a:off x="5257800" y="5562600"/>
            <a:ext cx="3581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n-US" sz="5400" kern="0" dirty="0" smtClean="0">
                <a:solidFill>
                  <a:srgbClr val="FF0000"/>
                </a:solidFill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</a:rPr>
              <a:t>(crying)</a:t>
            </a:r>
            <a:endParaRPr lang="en-US" sz="5400" kern="0" dirty="0">
              <a:solidFill>
                <a:srgbClr val="FF0000"/>
              </a:solidFill>
              <a:effectLst>
                <a:outerShdw blurRad="254000" dist="38100" dir="2700000" sx="102000" sy="102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5865167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Cambria" panose="02040503050406030204" pitchFamily="18" charset="0"/>
              </a:rPr>
              <a:t>The Comedy of Errors</a:t>
            </a:r>
            <a:endParaRPr lang="en-US" i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24076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 bwMode="auto">
          <a:xfrm>
            <a:off x="1028700" y="1524000"/>
            <a:ext cx="7086600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kern="0" dirty="0" smtClean="0"/>
              <a:t/>
            </a:r>
            <a:br>
              <a:rPr lang="en-US" kern="0" dirty="0" smtClean="0"/>
            </a:br>
            <a:r>
              <a:rPr lang="en-US" sz="6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O</a:t>
            </a:r>
            <a:r>
              <a:rPr lang="en-US" sz="6000" kern="0" dirty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 lady, weep no more!</a:t>
            </a:r>
            <a:endParaRPr lang="en-US" sz="6000" kern="0" dirty="0" smtClean="0">
              <a:solidFill>
                <a:schemeClr val="tx1"/>
              </a:solidFill>
              <a:effectLst>
                <a:outerShdw blurRad="254000" dist="38100" dir="2700000" sx="101000" sy="101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 eaLnBrk="1" fontAlgn="auto" hangingPunct="1">
              <a:spcAft>
                <a:spcPts val="0"/>
              </a:spcAft>
              <a:defRPr/>
            </a:pPr>
            <a:endParaRPr lang="en-US" sz="6000" kern="0" dirty="0">
              <a:solidFill>
                <a:schemeClr val="tx1"/>
              </a:solidFill>
              <a:effectLst>
                <a:outerShdw blurRad="254000" dist="38100" dir="2700000" sx="101000" sy="101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Subtitle 4"/>
          <p:cNvSpPr txBox="1">
            <a:spLocks/>
          </p:cNvSpPr>
          <p:nvPr/>
        </p:nvSpPr>
        <p:spPr bwMode="auto">
          <a:xfrm>
            <a:off x="5257800" y="5562600"/>
            <a:ext cx="3581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n-US" sz="5400" kern="0" dirty="0" smtClean="0">
                <a:solidFill>
                  <a:srgbClr val="FF0000"/>
                </a:solidFill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</a:rPr>
              <a:t>(cheerful)</a:t>
            </a:r>
            <a:endParaRPr lang="en-US" sz="5400" kern="0" dirty="0">
              <a:solidFill>
                <a:srgbClr val="FF0000"/>
              </a:solidFill>
              <a:effectLst>
                <a:outerShdw blurRad="254000" dist="38100" dir="2700000" sx="102000" sy="102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5865167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Cambria" panose="02040503050406030204" pitchFamily="18" charset="0"/>
              </a:rPr>
              <a:t>Cymbeline</a:t>
            </a:r>
            <a:endParaRPr lang="en-US" i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44754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 bwMode="auto">
          <a:xfrm>
            <a:off x="1028700" y="1524000"/>
            <a:ext cx="7086600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0000" lnSpcReduction="1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kern="0" dirty="0" smtClean="0"/>
              <a:t/>
            </a:r>
            <a:br>
              <a:rPr lang="en-US" kern="0" dirty="0" smtClean="0"/>
            </a:br>
            <a:r>
              <a:rPr lang="en-US" sz="6000" kern="0" dirty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O, weary night, O long and tedious </a:t>
            </a:r>
            <a:r>
              <a:rPr lang="en-US" sz="6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night.</a:t>
            </a:r>
            <a:endParaRPr lang="en-US" sz="6000" kern="0" dirty="0">
              <a:solidFill>
                <a:schemeClr val="tx1"/>
              </a:solidFill>
              <a:effectLst>
                <a:outerShdw blurRad="254000" dist="38100" dir="2700000" sx="101000" sy="101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Subtitle 4"/>
          <p:cNvSpPr txBox="1">
            <a:spLocks/>
          </p:cNvSpPr>
          <p:nvPr/>
        </p:nvSpPr>
        <p:spPr bwMode="auto">
          <a:xfrm>
            <a:off x="5257800" y="5562600"/>
            <a:ext cx="3581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n-US" sz="5400" kern="0" dirty="0" smtClean="0">
                <a:solidFill>
                  <a:srgbClr val="FF0000"/>
                </a:solidFill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</a:rPr>
              <a:t>(exhausted)</a:t>
            </a:r>
            <a:endParaRPr lang="en-US" sz="5400" kern="0" dirty="0">
              <a:solidFill>
                <a:srgbClr val="FF0000"/>
              </a:solidFill>
              <a:effectLst>
                <a:outerShdw blurRad="254000" dist="38100" dir="2700000" sx="102000" sy="102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5865167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Cambria" panose="02040503050406030204" pitchFamily="18" charset="0"/>
              </a:rPr>
              <a:t>A Midsummer Night’s Dream</a:t>
            </a:r>
            <a:endParaRPr lang="en-US" i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76676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 bwMode="auto">
          <a:xfrm>
            <a:off x="1028700" y="1524000"/>
            <a:ext cx="7086600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75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kern="0" dirty="0" smtClean="0"/>
              <a:t/>
            </a:r>
            <a:br>
              <a:rPr lang="en-US" kern="0" dirty="0" smtClean="0"/>
            </a:br>
            <a:r>
              <a:rPr lang="en-US" sz="6000" kern="0" dirty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O, </a:t>
            </a:r>
            <a:r>
              <a:rPr lang="en-US" sz="6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fie, fie, fie!</a:t>
            </a:r>
            <a:endParaRPr lang="en-US" sz="6000" kern="0" dirty="0">
              <a:solidFill>
                <a:schemeClr val="tx1"/>
              </a:solidFill>
              <a:effectLst>
                <a:outerShdw blurRad="254000" dist="38100" dir="2700000" sx="101000" sy="101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Subtitle 4"/>
          <p:cNvSpPr txBox="1">
            <a:spLocks/>
          </p:cNvSpPr>
          <p:nvPr/>
        </p:nvSpPr>
        <p:spPr bwMode="auto">
          <a:xfrm>
            <a:off x="5257800" y="5562600"/>
            <a:ext cx="3581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n-US" sz="5400" kern="0" dirty="0" smtClean="0">
                <a:solidFill>
                  <a:srgbClr val="FF0000"/>
                </a:solidFill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</a:rPr>
              <a:t>(angry)</a:t>
            </a:r>
            <a:endParaRPr lang="en-US" sz="5400" kern="0" dirty="0">
              <a:solidFill>
                <a:srgbClr val="FF0000"/>
              </a:solidFill>
              <a:effectLst>
                <a:outerShdw blurRad="254000" dist="38100" dir="2700000" sx="102000" sy="102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5865167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Cambria" panose="02040503050406030204" pitchFamily="18" charset="0"/>
              </a:rPr>
              <a:t>Antony &amp; Cleopatra</a:t>
            </a:r>
            <a:endParaRPr lang="en-US" i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4495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 bwMode="auto">
          <a:xfrm>
            <a:off x="1028700" y="1524000"/>
            <a:ext cx="7086600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75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kern="0" dirty="0" smtClean="0"/>
              <a:t/>
            </a:r>
            <a:br>
              <a:rPr lang="en-US" kern="0" dirty="0" smtClean="0"/>
            </a:br>
            <a:r>
              <a:rPr lang="en-US" sz="6000" kern="0" dirty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O, </a:t>
            </a:r>
            <a:r>
              <a:rPr lang="en-US" sz="6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I am fortune’s fool!</a:t>
            </a:r>
            <a:endParaRPr lang="en-US" sz="6000" kern="0" dirty="0">
              <a:solidFill>
                <a:schemeClr val="tx1"/>
              </a:solidFill>
              <a:effectLst>
                <a:outerShdw blurRad="254000" dist="38100" dir="2700000" sx="101000" sy="101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Subtitle 4"/>
          <p:cNvSpPr txBox="1">
            <a:spLocks/>
          </p:cNvSpPr>
          <p:nvPr/>
        </p:nvSpPr>
        <p:spPr bwMode="auto">
          <a:xfrm>
            <a:off x="5257800" y="5562600"/>
            <a:ext cx="3581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n-US" sz="5400" kern="0" dirty="0" smtClean="0">
                <a:solidFill>
                  <a:srgbClr val="FF0000"/>
                </a:solidFill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</a:rPr>
              <a:t>(regret)</a:t>
            </a:r>
            <a:endParaRPr lang="en-US" sz="5400" kern="0" dirty="0">
              <a:solidFill>
                <a:srgbClr val="FF0000"/>
              </a:solidFill>
              <a:effectLst>
                <a:outerShdw blurRad="254000" dist="38100" dir="2700000" sx="102000" sy="102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5865167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Cambria" panose="02040503050406030204" pitchFamily="18" charset="0"/>
              </a:rPr>
              <a:t>Romeo &amp; Juliet</a:t>
            </a:r>
            <a:endParaRPr lang="en-US" i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9553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 bwMode="auto">
          <a:xfrm>
            <a:off x="1028700" y="1524000"/>
            <a:ext cx="7086600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0000" lnSpcReduction="1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kern="0" dirty="0" smtClean="0"/>
              <a:t/>
            </a:r>
            <a:br>
              <a:rPr lang="en-US" kern="0" dirty="0" smtClean="0"/>
            </a:br>
            <a:r>
              <a:rPr lang="en-US" sz="6000" kern="0" dirty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O, </a:t>
            </a:r>
            <a:r>
              <a:rPr lang="en-US" sz="6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speak again, </a:t>
            </a:r>
            <a:br>
              <a:rPr lang="en-US" sz="6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6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bright angel!</a:t>
            </a:r>
            <a:endParaRPr lang="en-US" sz="6000" kern="0" dirty="0">
              <a:solidFill>
                <a:schemeClr val="tx1"/>
              </a:solidFill>
              <a:effectLst>
                <a:outerShdw blurRad="254000" dist="38100" dir="2700000" sx="101000" sy="101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Subtitle 4"/>
          <p:cNvSpPr txBox="1">
            <a:spLocks/>
          </p:cNvSpPr>
          <p:nvPr/>
        </p:nvSpPr>
        <p:spPr bwMode="auto">
          <a:xfrm>
            <a:off x="5257800" y="5562600"/>
            <a:ext cx="3581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n-US" sz="5400" kern="0" dirty="0" smtClean="0">
                <a:solidFill>
                  <a:srgbClr val="FF0000"/>
                </a:solidFill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</a:rPr>
              <a:t>(lusty)</a:t>
            </a:r>
            <a:endParaRPr lang="en-US" sz="5400" kern="0" dirty="0">
              <a:solidFill>
                <a:srgbClr val="FF0000"/>
              </a:solidFill>
              <a:effectLst>
                <a:outerShdw blurRad="254000" dist="38100" dir="2700000" sx="102000" sy="102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5865167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Cambria" panose="02040503050406030204" pitchFamily="18" charset="0"/>
              </a:rPr>
              <a:t>Romeo &amp; Juliet</a:t>
            </a:r>
            <a:endParaRPr lang="en-US" i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42645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 bwMode="auto">
          <a:xfrm>
            <a:off x="1028700" y="1524000"/>
            <a:ext cx="7086600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0000" lnSpcReduction="1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kern="0" dirty="0" smtClean="0"/>
              <a:t/>
            </a:r>
            <a:br>
              <a:rPr lang="en-US" kern="0" dirty="0" smtClean="0"/>
            </a:br>
            <a:r>
              <a:rPr lang="en-US" sz="6000" kern="0" dirty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O, </a:t>
            </a:r>
            <a:r>
              <a:rPr lang="en-US" sz="6000" dirty="0">
                <a:solidFill>
                  <a:schemeClr val="tx1"/>
                </a:solidFill>
                <a:ea typeface="ＭＳ Ｐゴシック" pitchFamily="34" charset="-128"/>
              </a:rPr>
              <a:t>these men, </a:t>
            </a:r>
            <a:r>
              <a:rPr lang="en-US" sz="6000" dirty="0" smtClean="0">
                <a:solidFill>
                  <a:schemeClr val="tx1"/>
                </a:solidFill>
                <a:ea typeface="ＭＳ Ｐゴシック" pitchFamily="34" charset="-128"/>
              </a:rPr>
              <a:t/>
            </a:r>
            <a:br>
              <a:rPr lang="en-US" sz="6000" dirty="0" smtClean="0">
                <a:solidFill>
                  <a:schemeClr val="tx1"/>
                </a:solidFill>
                <a:ea typeface="ＭＳ Ｐゴシック" pitchFamily="34" charset="-128"/>
              </a:rPr>
            </a:br>
            <a:r>
              <a:rPr lang="en-US" sz="6000" dirty="0" smtClean="0">
                <a:solidFill>
                  <a:schemeClr val="tx1"/>
                </a:solidFill>
                <a:ea typeface="ＭＳ Ｐゴシック" pitchFamily="34" charset="-128"/>
              </a:rPr>
              <a:t>these </a:t>
            </a:r>
            <a:r>
              <a:rPr lang="en-US" sz="6000" dirty="0">
                <a:solidFill>
                  <a:schemeClr val="tx1"/>
                </a:solidFill>
                <a:ea typeface="ＭＳ Ｐゴシック" pitchFamily="34" charset="-128"/>
              </a:rPr>
              <a:t>men</a:t>
            </a:r>
            <a:r>
              <a:rPr lang="en-US" sz="6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!</a:t>
            </a:r>
            <a:endParaRPr lang="en-US" sz="6000" kern="0" dirty="0">
              <a:solidFill>
                <a:schemeClr val="tx1"/>
              </a:solidFill>
              <a:effectLst>
                <a:outerShdw blurRad="254000" dist="38100" dir="2700000" sx="101000" sy="101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Subtitle 4"/>
          <p:cNvSpPr txBox="1">
            <a:spLocks/>
          </p:cNvSpPr>
          <p:nvPr/>
        </p:nvSpPr>
        <p:spPr bwMode="auto">
          <a:xfrm>
            <a:off x="5257800" y="5562600"/>
            <a:ext cx="3581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n-US" sz="5400" kern="0" dirty="0" smtClean="0">
                <a:solidFill>
                  <a:srgbClr val="FF0000"/>
                </a:solidFill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</a:rPr>
              <a:t>(lusty)</a:t>
            </a:r>
            <a:endParaRPr lang="en-US" sz="5400" kern="0" dirty="0">
              <a:solidFill>
                <a:srgbClr val="FF0000"/>
              </a:solidFill>
              <a:effectLst>
                <a:outerShdw blurRad="254000" dist="38100" dir="2700000" sx="102000" sy="102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5865167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Cambria" panose="02040503050406030204" pitchFamily="18" charset="0"/>
              </a:rPr>
              <a:t>Othello</a:t>
            </a:r>
            <a:endParaRPr lang="en-US" i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6720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 bwMode="auto">
          <a:xfrm>
            <a:off x="1028700" y="1524000"/>
            <a:ext cx="7086600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75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kern="0" dirty="0" smtClean="0"/>
              <a:t/>
            </a:r>
            <a:br>
              <a:rPr lang="en-US" kern="0" dirty="0" smtClean="0"/>
            </a:br>
            <a:r>
              <a:rPr lang="en-US" sz="6000" kern="0" dirty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O, </a:t>
            </a:r>
            <a:r>
              <a:rPr lang="en-US" sz="6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lamentable day!</a:t>
            </a:r>
            <a:endParaRPr lang="en-US" sz="6000" kern="0" dirty="0">
              <a:solidFill>
                <a:schemeClr val="tx1"/>
              </a:solidFill>
              <a:effectLst>
                <a:outerShdw blurRad="254000" dist="38100" dir="2700000" sx="101000" sy="101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Subtitle 4"/>
          <p:cNvSpPr txBox="1">
            <a:spLocks/>
          </p:cNvSpPr>
          <p:nvPr/>
        </p:nvSpPr>
        <p:spPr bwMode="auto">
          <a:xfrm>
            <a:off x="5257800" y="5562600"/>
            <a:ext cx="3581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n-US" sz="5400" kern="0" dirty="0" smtClean="0">
                <a:solidFill>
                  <a:srgbClr val="FF0000"/>
                </a:solidFill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</a:rPr>
              <a:t>(misery)</a:t>
            </a:r>
            <a:endParaRPr lang="en-US" sz="5400" kern="0" dirty="0">
              <a:solidFill>
                <a:srgbClr val="FF0000"/>
              </a:solidFill>
              <a:effectLst>
                <a:outerShdw blurRad="254000" dist="38100" dir="2700000" sx="102000" sy="102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5865167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Cambria" panose="02040503050406030204" pitchFamily="18" charset="0"/>
              </a:rPr>
              <a:t>Romeo &amp; Juliet</a:t>
            </a:r>
            <a:endParaRPr lang="en-US" i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27447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 bwMode="auto">
          <a:xfrm>
            <a:off x="1028700" y="1524000"/>
            <a:ext cx="7086600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0000" lnSpcReduction="1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kern="0" dirty="0" smtClean="0"/>
              <a:t/>
            </a:r>
            <a:br>
              <a:rPr lang="en-US" kern="0" dirty="0" smtClean="0"/>
            </a:br>
            <a:r>
              <a:rPr lang="en-US" sz="6000" kern="0" dirty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O, she doth teach the torches to burn bright!</a:t>
            </a:r>
          </a:p>
        </p:txBody>
      </p:sp>
      <p:sp>
        <p:nvSpPr>
          <p:cNvPr id="6" name="Subtitle 4"/>
          <p:cNvSpPr txBox="1">
            <a:spLocks/>
          </p:cNvSpPr>
          <p:nvPr/>
        </p:nvSpPr>
        <p:spPr bwMode="auto">
          <a:xfrm>
            <a:off x="5257800" y="5562600"/>
            <a:ext cx="3581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n-US" sz="5400" kern="0" dirty="0" smtClean="0">
                <a:solidFill>
                  <a:srgbClr val="FF0000"/>
                </a:solidFill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</a:rPr>
              <a:t>(excited)</a:t>
            </a:r>
            <a:endParaRPr lang="en-US" sz="5400" kern="0" dirty="0">
              <a:solidFill>
                <a:srgbClr val="FF0000"/>
              </a:solidFill>
              <a:effectLst>
                <a:outerShdw blurRad="254000" dist="38100" dir="2700000" sx="102000" sy="102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5865167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Cambria" panose="02040503050406030204" pitchFamily="18" charset="0"/>
              </a:rPr>
              <a:t>Romeo &amp; Juliet</a:t>
            </a:r>
            <a:endParaRPr lang="en-US" i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57010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762000" y="533400"/>
            <a:ext cx="7620000" cy="4038600"/>
          </a:xfrm>
          <a:prstGeom prst="rect">
            <a:avLst/>
          </a:prstGeom>
        </p:spPr>
        <p:txBody>
          <a:bodyPr rtlCol="0"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n-US" sz="28800" b="1" kern="0" dirty="0" smtClean="0">
                <a:effectLst>
                  <a:outerShdw blurRad="1524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ea typeface="ＭＳ Ｐゴシック" pitchFamily="34" charset="-128"/>
              </a:rPr>
              <a:t>O</a:t>
            </a:r>
          </a:p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endParaRPr lang="en-US" sz="2800" kern="0" dirty="0">
              <a:effectLst>
                <a:outerShdw blurRad="152400" dist="38100" dir="2700000" sx="102000" sy="102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0631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 bwMode="auto">
          <a:xfrm>
            <a:off x="1028700" y="1524000"/>
            <a:ext cx="7086600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0000" lnSpcReduction="1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kern="0" dirty="0" smtClean="0"/>
              <a:t/>
            </a:r>
            <a:br>
              <a:rPr lang="en-US" kern="0" dirty="0" smtClean="0"/>
            </a:br>
            <a:r>
              <a:rPr lang="en-US" sz="6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O </a:t>
            </a:r>
            <a:r>
              <a:rPr lang="en-US" sz="6000" kern="0" dirty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me, O me! My child, my only life!</a:t>
            </a:r>
          </a:p>
        </p:txBody>
      </p:sp>
      <p:sp>
        <p:nvSpPr>
          <p:cNvPr id="6" name="Subtitle 4"/>
          <p:cNvSpPr txBox="1">
            <a:spLocks/>
          </p:cNvSpPr>
          <p:nvPr/>
        </p:nvSpPr>
        <p:spPr bwMode="auto">
          <a:xfrm>
            <a:off x="5257800" y="5562600"/>
            <a:ext cx="3581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n-US" sz="5400" kern="0" dirty="0" smtClean="0">
                <a:solidFill>
                  <a:srgbClr val="FF0000"/>
                </a:solidFill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</a:rPr>
              <a:t>(distraught)</a:t>
            </a:r>
            <a:endParaRPr lang="en-US" sz="5400" kern="0" dirty="0">
              <a:solidFill>
                <a:srgbClr val="FF0000"/>
              </a:solidFill>
              <a:effectLst>
                <a:outerShdw blurRad="254000" dist="38100" dir="2700000" sx="102000" sy="102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5865167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Cambria" panose="02040503050406030204" pitchFamily="18" charset="0"/>
              </a:rPr>
              <a:t>Romeo &amp; Juliet</a:t>
            </a:r>
            <a:endParaRPr lang="en-US" i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05995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 bwMode="auto">
          <a:xfrm>
            <a:off x="1028700" y="1524000"/>
            <a:ext cx="7086600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0000" lnSpcReduction="1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kern="0" dirty="0" smtClean="0"/>
              <a:t/>
            </a:r>
            <a:br>
              <a:rPr lang="en-US" kern="0" dirty="0" smtClean="0"/>
            </a:br>
            <a:r>
              <a:rPr lang="en-US" sz="6000" kern="0" dirty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O wilt thou leave me so </a:t>
            </a:r>
            <a:r>
              <a:rPr lang="en-US" sz="6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unsatisfied?</a:t>
            </a:r>
            <a:endParaRPr lang="en-US" sz="6000" kern="0" dirty="0">
              <a:solidFill>
                <a:schemeClr val="tx1"/>
              </a:solidFill>
              <a:effectLst>
                <a:outerShdw blurRad="254000" dist="38100" dir="2700000" sx="101000" sy="101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Subtitle 4"/>
          <p:cNvSpPr txBox="1">
            <a:spLocks/>
          </p:cNvSpPr>
          <p:nvPr/>
        </p:nvSpPr>
        <p:spPr bwMode="auto">
          <a:xfrm>
            <a:off x="5181600" y="5713882"/>
            <a:ext cx="3733800" cy="764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70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n-US" sz="5400" kern="0" dirty="0" smtClean="0">
                <a:solidFill>
                  <a:srgbClr val="FF0000"/>
                </a:solidFill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</a:rPr>
              <a:t>(disappointment)</a:t>
            </a:r>
            <a:endParaRPr lang="en-US" sz="5400" kern="0" dirty="0">
              <a:solidFill>
                <a:srgbClr val="FF0000"/>
              </a:solidFill>
              <a:effectLst>
                <a:outerShdw blurRad="254000" dist="38100" dir="2700000" sx="102000" sy="102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5865167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Cambria" panose="02040503050406030204" pitchFamily="18" charset="0"/>
              </a:rPr>
              <a:t>Romeo &amp; Juliet</a:t>
            </a:r>
            <a:endParaRPr lang="en-US" i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1985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 bwMode="auto">
          <a:xfrm>
            <a:off x="1028700" y="1524000"/>
            <a:ext cx="7086600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82500" lnSpcReduction="1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kern="0" dirty="0" smtClean="0"/>
              <a:t/>
            </a:r>
            <a:br>
              <a:rPr lang="en-US" kern="0" dirty="0" smtClean="0"/>
            </a:br>
            <a:r>
              <a:rPr lang="en-US" sz="6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O </a:t>
            </a:r>
            <a:r>
              <a:rPr lang="en-US" sz="6000" kern="0" dirty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God! did Romeo's hand shed Tybalt's blood?</a:t>
            </a:r>
          </a:p>
        </p:txBody>
      </p:sp>
      <p:sp>
        <p:nvSpPr>
          <p:cNvPr id="6" name="Subtitle 4"/>
          <p:cNvSpPr txBox="1">
            <a:spLocks/>
          </p:cNvSpPr>
          <p:nvPr/>
        </p:nvSpPr>
        <p:spPr bwMode="auto">
          <a:xfrm>
            <a:off x="5181600" y="5713882"/>
            <a:ext cx="3733800" cy="764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n-US" sz="5400" kern="0" dirty="0" smtClean="0">
                <a:solidFill>
                  <a:srgbClr val="FF0000"/>
                </a:solidFill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</a:rPr>
              <a:t>(fear)</a:t>
            </a:r>
            <a:endParaRPr lang="en-US" sz="5400" kern="0" dirty="0">
              <a:solidFill>
                <a:srgbClr val="FF0000"/>
              </a:solidFill>
              <a:effectLst>
                <a:outerShdw blurRad="254000" dist="38100" dir="2700000" sx="102000" sy="102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5865167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Cambria" panose="02040503050406030204" pitchFamily="18" charset="0"/>
              </a:rPr>
              <a:t>Romeo &amp; Juliet</a:t>
            </a:r>
            <a:endParaRPr lang="en-US" i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6482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 bwMode="auto">
          <a:xfrm>
            <a:off x="1028700" y="1524000"/>
            <a:ext cx="7086600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82500" lnSpcReduction="1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kern="0" dirty="0" smtClean="0"/>
              <a:t/>
            </a:r>
            <a:br>
              <a:rPr lang="en-US" kern="0" dirty="0" smtClean="0"/>
            </a:br>
            <a:r>
              <a:rPr lang="en-US" sz="6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O </a:t>
            </a:r>
            <a:r>
              <a:rPr lang="en-US" sz="6000" kern="0" dirty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God! did Romeo's hand shed Tybalt's blood?</a:t>
            </a:r>
          </a:p>
        </p:txBody>
      </p:sp>
      <p:sp>
        <p:nvSpPr>
          <p:cNvPr id="6" name="Subtitle 4"/>
          <p:cNvSpPr txBox="1">
            <a:spLocks/>
          </p:cNvSpPr>
          <p:nvPr/>
        </p:nvSpPr>
        <p:spPr bwMode="auto">
          <a:xfrm>
            <a:off x="5181600" y="5713882"/>
            <a:ext cx="3733800" cy="764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n-US" sz="5400" kern="0" dirty="0" smtClean="0">
                <a:solidFill>
                  <a:srgbClr val="FF0000"/>
                </a:solidFill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</a:rPr>
              <a:t>(horror)</a:t>
            </a:r>
            <a:endParaRPr lang="en-US" sz="5400" kern="0" dirty="0">
              <a:solidFill>
                <a:srgbClr val="FF0000"/>
              </a:solidFill>
              <a:effectLst>
                <a:outerShdw blurRad="254000" dist="38100" dir="2700000" sx="102000" sy="102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5865167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Cambria" panose="02040503050406030204" pitchFamily="18" charset="0"/>
              </a:rPr>
              <a:t>Romeo &amp; Juliet</a:t>
            </a:r>
            <a:endParaRPr lang="en-US" i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48779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 bwMode="auto">
          <a:xfrm>
            <a:off x="1028700" y="1524000"/>
            <a:ext cx="7086600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82500" lnSpcReduction="1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kern="0" dirty="0" smtClean="0"/>
              <a:t/>
            </a:r>
            <a:br>
              <a:rPr lang="en-US" kern="0" dirty="0" smtClean="0"/>
            </a:br>
            <a:r>
              <a:rPr lang="en-US" sz="6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O </a:t>
            </a:r>
            <a:r>
              <a:rPr lang="en-US" sz="6000" kern="0" dirty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God! did Romeo's hand shed Tybalt's blood?</a:t>
            </a:r>
          </a:p>
        </p:txBody>
      </p:sp>
      <p:sp>
        <p:nvSpPr>
          <p:cNvPr id="6" name="Subtitle 4"/>
          <p:cNvSpPr txBox="1">
            <a:spLocks/>
          </p:cNvSpPr>
          <p:nvPr/>
        </p:nvSpPr>
        <p:spPr bwMode="auto">
          <a:xfrm>
            <a:off x="5181600" y="5713882"/>
            <a:ext cx="3733800" cy="764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n-US" sz="5400" kern="0" dirty="0" smtClean="0">
                <a:solidFill>
                  <a:srgbClr val="FF0000"/>
                </a:solidFill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</a:rPr>
              <a:t>(sorrow)</a:t>
            </a:r>
            <a:endParaRPr lang="en-US" sz="5400" kern="0" dirty="0">
              <a:solidFill>
                <a:srgbClr val="FF0000"/>
              </a:solidFill>
              <a:effectLst>
                <a:outerShdw blurRad="254000" dist="38100" dir="2700000" sx="102000" sy="102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5865167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Cambria" panose="02040503050406030204" pitchFamily="18" charset="0"/>
              </a:rPr>
              <a:t>Romeo &amp; Juliet</a:t>
            </a:r>
            <a:endParaRPr lang="en-US" i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33106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 bwMode="auto">
          <a:xfrm>
            <a:off x="1028700" y="1524000"/>
            <a:ext cx="7086600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82500" lnSpcReduction="1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kern="0" dirty="0" smtClean="0"/>
              <a:t/>
            </a:r>
            <a:br>
              <a:rPr lang="en-US" kern="0" dirty="0" smtClean="0"/>
            </a:br>
            <a:r>
              <a:rPr lang="en-US" sz="6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O </a:t>
            </a:r>
            <a:r>
              <a:rPr lang="en-US" sz="6000" kern="0" dirty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God! did Romeo's hand shed Tybalt's blood?</a:t>
            </a:r>
          </a:p>
        </p:txBody>
      </p:sp>
      <p:sp>
        <p:nvSpPr>
          <p:cNvPr id="6" name="Subtitle 4"/>
          <p:cNvSpPr txBox="1">
            <a:spLocks/>
          </p:cNvSpPr>
          <p:nvPr/>
        </p:nvSpPr>
        <p:spPr bwMode="auto">
          <a:xfrm>
            <a:off x="5181600" y="5713882"/>
            <a:ext cx="3733800" cy="764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n-US" sz="5400" kern="0" dirty="0" smtClean="0">
                <a:solidFill>
                  <a:srgbClr val="FF0000"/>
                </a:solidFill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</a:rPr>
              <a:t>(anger)</a:t>
            </a:r>
            <a:endParaRPr lang="en-US" sz="5400" kern="0" dirty="0">
              <a:solidFill>
                <a:srgbClr val="FF0000"/>
              </a:solidFill>
              <a:effectLst>
                <a:outerShdw blurRad="254000" dist="38100" dir="2700000" sx="102000" sy="102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5865167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Cambria" panose="02040503050406030204" pitchFamily="18" charset="0"/>
              </a:rPr>
              <a:t>Romeo &amp; Juliet</a:t>
            </a:r>
            <a:endParaRPr lang="en-US" i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73424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 bwMode="auto">
          <a:xfrm>
            <a:off x="228600" y="1600199"/>
            <a:ext cx="8686800" cy="2209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75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9pPr>
          </a:lstStyle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US" sz="4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O </a:t>
            </a:r>
            <a:r>
              <a:rPr lang="en-US" sz="4000" kern="0" dirty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God! did </a:t>
            </a:r>
            <a:r>
              <a:rPr lang="en-US" sz="4000" b="1" kern="0" dirty="0" smtClean="0">
                <a:solidFill>
                  <a:srgbClr val="FF0000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Romeo’s</a:t>
            </a:r>
            <a:r>
              <a:rPr lang="en-US" sz="4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sz="4000" kern="0" dirty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hand </a:t>
            </a:r>
            <a:r>
              <a:rPr lang="en-US" sz="4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en-US" sz="4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4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shed Tybalt’s </a:t>
            </a:r>
            <a:r>
              <a:rPr lang="en-US" sz="4000" kern="0" dirty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blood?</a:t>
            </a:r>
          </a:p>
        </p:txBody>
      </p:sp>
      <p:sp>
        <p:nvSpPr>
          <p:cNvPr id="6" name="Subtitle 4"/>
          <p:cNvSpPr txBox="1">
            <a:spLocks/>
          </p:cNvSpPr>
          <p:nvPr/>
        </p:nvSpPr>
        <p:spPr bwMode="auto">
          <a:xfrm>
            <a:off x="5181600" y="5713882"/>
            <a:ext cx="3733800" cy="764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n-US" sz="5400" kern="0" dirty="0" smtClean="0">
                <a:solidFill>
                  <a:srgbClr val="FF0000"/>
                </a:solidFill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</a:rPr>
              <a:t>( _______ )</a:t>
            </a:r>
            <a:endParaRPr lang="en-US" sz="5400" kern="0" dirty="0">
              <a:solidFill>
                <a:srgbClr val="FF0000"/>
              </a:solidFill>
              <a:effectLst>
                <a:outerShdw blurRad="254000" dist="38100" dir="2700000" sx="102000" sy="102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3689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 bwMode="auto">
          <a:xfrm>
            <a:off x="228600" y="1600199"/>
            <a:ext cx="8686800" cy="2209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75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9pPr>
          </a:lstStyle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US" sz="4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O </a:t>
            </a:r>
            <a:r>
              <a:rPr lang="en-US" sz="4000" kern="0" dirty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God! did </a:t>
            </a:r>
            <a:r>
              <a:rPr lang="en-US" sz="4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Romeo’s </a:t>
            </a:r>
            <a:r>
              <a:rPr lang="en-US" sz="4000" kern="0" dirty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hand </a:t>
            </a:r>
            <a:r>
              <a:rPr lang="en-US" sz="4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en-US" sz="4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4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shed </a:t>
            </a:r>
            <a:r>
              <a:rPr lang="en-US" sz="4000" b="1" kern="0" dirty="0" smtClean="0">
                <a:solidFill>
                  <a:srgbClr val="FF0000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Tybalt’s</a:t>
            </a:r>
            <a:r>
              <a:rPr lang="en-US" sz="4000" kern="0" dirty="0" smtClean="0">
                <a:solidFill>
                  <a:srgbClr val="FF0000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sz="4000" kern="0" dirty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blood?</a:t>
            </a:r>
          </a:p>
        </p:txBody>
      </p:sp>
      <p:sp>
        <p:nvSpPr>
          <p:cNvPr id="6" name="Subtitle 4"/>
          <p:cNvSpPr txBox="1">
            <a:spLocks/>
          </p:cNvSpPr>
          <p:nvPr/>
        </p:nvSpPr>
        <p:spPr bwMode="auto">
          <a:xfrm>
            <a:off x="5181600" y="5713882"/>
            <a:ext cx="3733800" cy="764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n-US" sz="5400" kern="0" dirty="0" smtClean="0">
                <a:solidFill>
                  <a:srgbClr val="FF0000"/>
                </a:solidFill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</a:rPr>
              <a:t>( _______ )</a:t>
            </a:r>
            <a:endParaRPr lang="en-US" sz="5400" kern="0" dirty="0">
              <a:solidFill>
                <a:srgbClr val="FF0000"/>
              </a:solidFill>
              <a:effectLst>
                <a:outerShdw blurRad="254000" dist="38100" dir="2700000" sx="102000" sy="102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16515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 bwMode="auto">
          <a:xfrm>
            <a:off x="228600" y="1600199"/>
            <a:ext cx="8686800" cy="2209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75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9pPr>
          </a:lstStyle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US" sz="4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O </a:t>
            </a:r>
            <a:r>
              <a:rPr lang="en-US" sz="4000" b="1" kern="0" dirty="0">
                <a:solidFill>
                  <a:srgbClr val="FF0000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God</a:t>
            </a:r>
            <a:r>
              <a:rPr lang="en-US" sz="4000" kern="0" dirty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! did </a:t>
            </a:r>
            <a:r>
              <a:rPr lang="en-US" sz="4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Romeo’s </a:t>
            </a:r>
            <a:r>
              <a:rPr lang="en-US" sz="4000" kern="0" dirty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hand </a:t>
            </a:r>
            <a:r>
              <a:rPr lang="en-US" sz="4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en-US" sz="4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4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shed Tybalt’s </a:t>
            </a:r>
            <a:r>
              <a:rPr lang="en-US" sz="4000" kern="0" dirty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blood?</a:t>
            </a:r>
          </a:p>
        </p:txBody>
      </p:sp>
      <p:sp>
        <p:nvSpPr>
          <p:cNvPr id="6" name="Subtitle 4"/>
          <p:cNvSpPr txBox="1">
            <a:spLocks/>
          </p:cNvSpPr>
          <p:nvPr/>
        </p:nvSpPr>
        <p:spPr bwMode="auto">
          <a:xfrm>
            <a:off x="5181600" y="5713882"/>
            <a:ext cx="3733800" cy="764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n-US" sz="5400" kern="0" dirty="0" smtClean="0">
                <a:solidFill>
                  <a:srgbClr val="FF0000"/>
                </a:solidFill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</a:rPr>
              <a:t>( _______ )</a:t>
            </a:r>
            <a:endParaRPr lang="en-US" sz="5400" kern="0" dirty="0">
              <a:solidFill>
                <a:srgbClr val="FF0000"/>
              </a:solidFill>
              <a:effectLst>
                <a:outerShdw blurRad="254000" dist="38100" dir="2700000" sx="102000" sy="102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616716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 bwMode="auto">
          <a:xfrm>
            <a:off x="228600" y="1600199"/>
            <a:ext cx="8686800" cy="2209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75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9pPr>
          </a:lstStyle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US" sz="4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O </a:t>
            </a:r>
            <a:r>
              <a:rPr lang="en-US" sz="4000" kern="0" dirty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God! did </a:t>
            </a:r>
            <a:r>
              <a:rPr lang="en-US" sz="4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Romeo’s </a:t>
            </a:r>
            <a:r>
              <a:rPr lang="en-US" sz="4000" kern="0" dirty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hand </a:t>
            </a:r>
            <a:r>
              <a:rPr lang="en-US" sz="4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en-US" sz="4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4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shed Tybalt’s </a:t>
            </a:r>
            <a:r>
              <a:rPr lang="en-US" sz="4000" b="1" kern="0" dirty="0">
                <a:solidFill>
                  <a:srgbClr val="FF0000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blood</a:t>
            </a:r>
            <a:r>
              <a:rPr lang="en-US" sz="4000" kern="0" dirty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?</a:t>
            </a:r>
          </a:p>
        </p:txBody>
      </p:sp>
      <p:sp>
        <p:nvSpPr>
          <p:cNvPr id="6" name="Subtitle 4"/>
          <p:cNvSpPr txBox="1">
            <a:spLocks/>
          </p:cNvSpPr>
          <p:nvPr/>
        </p:nvSpPr>
        <p:spPr bwMode="auto">
          <a:xfrm>
            <a:off x="5181600" y="5713882"/>
            <a:ext cx="3733800" cy="764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n-US" sz="5400" kern="0" dirty="0" smtClean="0">
                <a:solidFill>
                  <a:srgbClr val="FF0000"/>
                </a:solidFill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</a:rPr>
              <a:t>( _______ )</a:t>
            </a:r>
            <a:endParaRPr lang="en-US" sz="5400" kern="0" dirty="0">
              <a:solidFill>
                <a:srgbClr val="FF0000"/>
              </a:solidFill>
              <a:effectLst>
                <a:outerShdw blurRad="254000" dist="38100" dir="2700000" sx="102000" sy="102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01009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Content Placeholder 2"/>
          <p:cNvSpPr>
            <a:spLocks noGrp="1"/>
          </p:cNvSpPr>
          <p:nvPr>
            <p:ph idx="1"/>
          </p:nvPr>
        </p:nvSpPr>
        <p:spPr>
          <a:xfrm>
            <a:off x="1219200" y="762000"/>
            <a:ext cx="6400800" cy="40386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sz="2400" i="1" dirty="0" smtClean="0">
                <a:ea typeface="ＭＳ Ｐゴシック" pitchFamily="34" charset="-128"/>
              </a:rPr>
              <a:t>int.</a:t>
            </a:r>
            <a:r>
              <a:rPr lang="en-US" sz="2400" dirty="0" smtClean="0">
                <a:ea typeface="ＭＳ Ｐゴシック" pitchFamily="34" charset="-128"/>
              </a:rPr>
              <a:t> Expressing (according to intonation) surprise, frustration, discomfort, longing, disappointment, sorrow, relief, hesitation, etc.</a:t>
            </a:r>
          </a:p>
          <a:p>
            <a:pPr marL="0" indent="0" eaLnBrk="1" hangingPunct="1">
              <a:lnSpc>
                <a:spcPct val="90000"/>
              </a:lnSpc>
              <a:buFont typeface="Arial" pitchFamily="34" charset="0"/>
              <a:buNone/>
            </a:pPr>
            <a:endParaRPr lang="en-US" sz="2400" dirty="0" smtClean="0">
              <a:ea typeface="ＭＳ Ｐゴシック" pitchFamily="34" charset="-128"/>
            </a:endParaRPr>
          </a:p>
          <a:p>
            <a:pPr marL="0" indent="0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sz="2400" dirty="0" smtClean="0">
                <a:ea typeface="ＭＳ Ｐゴシック" pitchFamily="34" charset="-128"/>
              </a:rPr>
              <a:t>Used mainly in imperative, optative, or exclamatory sentences or phrases, as in O take me back again!, O for another glimpse of it!, </a:t>
            </a:r>
            <a:br>
              <a:rPr lang="en-US" sz="2400" dirty="0" smtClean="0">
                <a:ea typeface="ＭＳ Ｐゴシック" pitchFamily="34" charset="-128"/>
              </a:rPr>
            </a:br>
            <a:r>
              <a:rPr lang="en-US" sz="2400" dirty="0" smtClean="0">
                <a:ea typeface="ＭＳ Ｐゴシック" pitchFamily="34" charset="-128"/>
              </a:rPr>
              <a:t>O the pity of it!, O dear!; often also emphatically in O yes, O no, O indeed, etc.</a:t>
            </a:r>
          </a:p>
          <a:p>
            <a:pPr marL="0" indent="0" eaLnBrk="1" hangingPunct="1">
              <a:lnSpc>
                <a:spcPct val="90000"/>
              </a:lnSpc>
              <a:buFont typeface="Arial" pitchFamily="34" charset="0"/>
              <a:buNone/>
            </a:pPr>
            <a:endParaRPr lang="en-US" sz="2400" dirty="0" smtClean="0">
              <a:ea typeface="ＭＳ Ｐゴシック" pitchFamily="34" charset="-128"/>
            </a:endParaRPr>
          </a:p>
          <a:p>
            <a:pPr marL="0" indent="0" algn="r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sz="2000" i="1" dirty="0" smtClean="0">
                <a:ea typeface="ＭＳ Ｐゴシック" pitchFamily="34" charset="-128"/>
              </a:rPr>
              <a:t>The Oxford English Dictionary</a:t>
            </a:r>
          </a:p>
        </p:txBody>
      </p:sp>
    </p:spTree>
    <p:extLst>
      <p:ext uri="{BB962C8B-B14F-4D97-AF65-F5344CB8AC3E}">
        <p14:creationId xmlns:p14="http://schemas.microsoft.com/office/powerpoint/2010/main" val="12138466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 bwMode="auto">
          <a:xfrm>
            <a:off x="228600" y="1600199"/>
            <a:ext cx="8686800" cy="2209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75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9pPr>
          </a:lstStyle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US" sz="4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O </a:t>
            </a:r>
            <a:r>
              <a:rPr lang="en-US" sz="4000" kern="0" dirty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God! </a:t>
            </a:r>
            <a:r>
              <a:rPr lang="en-US" sz="4000" b="1" kern="0" dirty="0">
                <a:solidFill>
                  <a:srgbClr val="FF0000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did</a:t>
            </a:r>
            <a:r>
              <a:rPr lang="en-US" sz="4000" kern="0" dirty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sz="4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Romeo’s </a:t>
            </a:r>
            <a:r>
              <a:rPr lang="en-US" sz="4000" kern="0" dirty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hand </a:t>
            </a:r>
            <a:r>
              <a:rPr lang="en-US" sz="4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en-US" sz="4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4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shed Tybalt’s </a:t>
            </a:r>
            <a:r>
              <a:rPr lang="en-US" sz="4000" kern="0" dirty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blood?</a:t>
            </a:r>
          </a:p>
        </p:txBody>
      </p:sp>
      <p:sp>
        <p:nvSpPr>
          <p:cNvPr id="6" name="Subtitle 4"/>
          <p:cNvSpPr txBox="1">
            <a:spLocks/>
          </p:cNvSpPr>
          <p:nvPr/>
        </p:nvSpPr>
        <p:spPr bwMode="auto">
          <a:xfrm>
            <a:off x="5181600" y="5713882"/>
            <a:ext cx="3733800" cy="764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n-US" sz="5400" kern="0" dirty="0" smtClean="0">
                <a:solidFill>
                  <a:srgbClr val="FF0000"/>
                </a:solidFill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</a:rPr>
              <a:t>( _______ )</a:t>
            </a:r>
            <a:endParaRPr lang="en-US" sz="5400" kern="0" dirty="0">
              <a:solidFill>
                <a:srgbClr val="FF0000"/>
              </a:solidFill>
              <a:effectLst>
                <a:outerShdw blurRad="254000" dist="38100" dir="2700000" sx="102000" sy="102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468100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 bwMode="auto">
          <a:xfrm>
            <a:off x="1028700" y="1524000"/>
            <a:ext cx="7086600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75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B0232A"/>
                </a:solidFill>
                <a:latin typeface="Arial" charset="0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kern="0" dirty="0" smtClean="0"/>
              <a:t/>
            </a:r>
            <a:br>
              <a:rPr lang="en-US" kern="0" dirty="0" smtClean="0"/>
            </a:br>
            <a:r>
              <a:rPr lang="en-US" sz="6000" kern="0" dirty="0" smtClean="0">
                <a:solidFill>
                  <a:schemeClr val="tx1"/>
                </a:solidFill>
                <a:effectLst>
                  <a:outerShdw blurRad="2540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</a:rPr>
              <a:t>Our play is done!</a:t>
            </a:r>
            <a:endParaRPr lang="en-US" sz="6000" kern="0" dirty="0">
              <a:solidFill>
                <a:schemeClr val="tx1"/>
              </a:solidFill>
              <a:effectLst>
                <a:outerShdw blurRad="254000" dist="38100" dir="2700000" sx="101000" sy="101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Subtitle 4"/>
          <p:cNvSpPr txBox="1">
            <a:spLocks/>
          </p:cNvSpPr>
          <p:nvPr/>
        </p:nvSpPr>
        <p:spPr bwMode="auto">
          <a:xfrm>
            <a:off x="5257800" y="5562600"/>
            <a:ext cx="3581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n-US" sz="5400" kern="0" dirty="0" smtClean="0">
                <a:solidFill>
                  <a:srgbClr val="FF0000"/>
                </a:solidFill>
                <a:effectLst>
                  <a:outerShdw blurRad="2540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</a:rPr>
              <a:t>(relief)</a:t>
            </a:r>
            <a:endParaRPr lang="en-US" sz="5400" kern="0" dirty="0">
              <a:solidFill>
                <a:srgbClr val="FF0000"/>
              </a:solidFill>
              <a:effectLst>
                <a:outerShdw blurRad="254000" dist="38100" dir="2700000" sx="102000" sy="102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5865167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Cambria" panose="02040503050406030204" pitchFamily="18" charset="0"/>
              </a:rPr>
              <a:t>Twelfth Night</a:t>
            </a:r>
            <a:endParaRPr lang="en-US" i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1930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838200"/>
            <a:ext cx="8991600" cy="838200"/>
          </a:xfrm>
        </p:spPr>
        <p:txBody>
          <a:bodyPr/>
          <a:lstStyle/>
          <a:p>
            <a:pPr algn="ctr" eaLnBrk="1" hangingPunct="1"/>
            <a:r>
              <a:rPr lang="en-US" altLang="en-US" dirty="0" smtClean="0">
                <a:effectLst>
                  <a:outerShdw blurRad="2286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</a:rPr>
              <a:t>ESU-Folger Shakespeare Library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2286000"/>
            <a:ext cx="8763000" cy="2057400"/>
          </a:xfrm>
        </p:spPr>
        <p:txBody>
          <a:bodyPr/>
          <a:lstStyle/>
          <a:p>
            <a:pPr eaLnBrk="1" hangingPunct="1"/>
            <a:endParaRPr lang="en-US" altLang="en-US" dirty="0" smtClean="0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dirty="0" smtClean="0">
                <a:solidFill>
                  <a:srgbClr val="B0232A"/>
                </a:solidFill>
                <a:effectLst>
                  <a:outerShdw blurRad="2286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</a:rPr>
              <a:t>October 10, 2015</a:t>
            </a:r>
          </a:p>
          <a:p>
            <a:pPr eaLnBrk="1" hangingPunct="1"/>
            <a:r>
              <a:rPr lang="en-US" altLang="en-US" sz="2800" dirty="0" smtClean="0">
                <a:solidFill>
                  <a:srgbClr val="B0232A"/>
                </a:solidFill>
                <a:effectLst>
                  <a:outerShdw blurRad="2286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</a:rPr>
              <a:t>Kapi’olani Community College</a:t>
            </a:r>
          </a:p>
          <a:p>
            <a:pPr eaLnBrk="1" hangingPunct="1"/>
            <a:r>
              <a:rPr lang="en-US" altLang="en-US" sz="2800" dirty="0" smtClean="0">
                <a:solidFill>
                  <a:srgbClr val="B0232A"/>
                </a:solidFill>
                <a:effectLst>
                  <a:outerShdw blurRad="2286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</a:rPr>
              <a:t>Honolulu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5410200"/>
            <a:ext cx="2743200" cy="1138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25926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423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>
          <a:xfrm>
            <a:off x="912813" y="912813"/>
            <a:ext cx="3582987" cy="1143000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1" hangingPunct="1"/>
            <a:r>
              <a:rPr lang="en-US" sz="5400" b="1" dirty="0" smtClean="0">
                <a:effectLst>
                  <a:outerShdw blurRad="2286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ea typeface="ＭＳ Ｐゴシック" pitchFamily="34" charset="-128"/>
              </a:rPr>
              <a:t>Tone</a:t>
            </a:r>
            <a:endParaRPr lang="en-US" b="1" dirty="0" smtClean="0">
              <a:effectLst>
                <a:outerShdw blurRad="228600" dist="38100" dir="2700000" sx="102000" sy="102000" algn="tl" rotWithShape="0">
                  <a:prstClr val="black">
                    <a:alpha val="40000"/>
                  </a:prstClr>
                </a:outerShdw>
              </a:effectLst>
              <a:ea typeface="ＭＳ Ｐゴシック" pitchFamily="34" charset="-128"/>
            </a:endParaRPr>
          </a:p>
        </p:txBody>
      </p:sp>
      <p:sp>
        <p:nvSpPr>
          <p:cNvPr id="52227" name="Content Placeholder 2"/>
          <p:cNvSpPr>
            <a:spLocks noGrp="1"/>
          </p:cNvSpPr>
          <p:nvPr>
            <p:ph idx="1"/>
          </p:nvPr>
        </p:nvSpPr>
        <p:spPr>
          <a:xfrm>
            <a:off x="685800" y="2055813"/>
            <a:ext cx="8153400" cy="2668587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n-US" sz="4000" dirty="0" smtClean="0">
                <a:ea typeface="ＭＳ Ｐゴシック" pitchFamily="34" charset="-128"/>
              </a:rPr>
              <a:t>   </a:t>
            </a:r>
            <a:r>
              <a:rPr lang="en-US" sz="3600" dirty="0" smtClean="0">
                <a:ea typeface="ＭＳ Ｐゴシック" pitchFamily="34" charset="-128"/>
              </a:rPr>
              <a:t>   </a:t>
            </a:r>
            <a:r>
              <a:rPr lang="en-US" sz="2400" dirty="0" smtClean="0">
                <a:ea typeface="ＭＳ Ｐゴシック" pitchFamily="34" charset="-128"/>
              </a:rPr>
              <a:t>A particular quality, pitch, modulation, or inflexion of the voice expressing or indicating affirmation, interrogation, hesitation, decision, or some feeling or emotion; vocal expression.</a:t>
            </a:r>
          </a:p>
          <a:p>
            <a:pPr algn="r" eaLnBrk="1" hangingPunct="1">
              <a:buFont typeface="Arial" pitchFamily="34" charset="0"/>
              <a:buNone/>
            </a:pPr>
            <a:r>
              <a:rPr lang="en-US" sz="2400" dirty="0" smtClean="0">
                <a:ea typeface="ＭＳ Ｐゴシック" pitchFamily="34" charset="-128"/>
              </a:rPr>
              <a:t>	--</a:t>
            </a:r>
            <a:r>
              <a:rPr lang="en-US" sz="2400" i="1" dirty="0" smtClean="0">
                <a:ea typeface="ＭＳ Ｐゴシック" pitchFamily="34" charset="-128"/>
              </a:rPr>
              <a:t>The</a:t>
            </a:r>
            <a:r>
              <a:rPr lang="en-US" sz="2400" dirty="0" smtClean="0">
                <a:ea typeface="ＭＳ Ｐゴシック" pitchFamily="34" charset="-128"/>
              </a:rPr>
              <a:t> </a:t>
            </a:r>
            <a:r>
              <a:rPr lang="en-US" sz="2400" i="1" dirty="0" smtClean="0">
                <a:ea typeface="ＭＳ Ｐゴシック" pitchFamily="34" charset="-128"/>
              </a:rPr>
              <a:t>Oxford English Dictionary</a:t>
            </a:r>
          </a:p>
        </p:txBody>
      </p:sp>
    </p:spTree>
    <p:extLst>
      <p:ext uri="{BB962C8B-B14F-4D97-AF65-F5344CB8AC3E}">
        <p14:creationId xmlns:p14="http://schemas.microsoft.com/office/powerpoint/2010/main" val="28154835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>
          <a:xfrm>
            <a:off x="609600" y="39624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54275" name="Content Placeholder 2"/>
          <p:cNvSpPr>
            <a:spLocks noGrp="1"/>
          </p:cNvSpPr>
          <p:nvPr>
            <p:ph idx="1"/>
          </p:nvPr>
        </p:nvSpPr>
        <p:spPr>
          <a:xfrm>
            <a:off x="304801" y="5257799"/>
            <a:ext cx="4114799" cy="1420573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n-US" sz="7200" dirty="0" smtClean="0">
                <a:effectLst>
                  <a:outerShdw blurRad="2286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ea typeface="ＭＳ Ｐゴシック" pitchFamily="34" charset="-128"/>
              </a:rPr>
              <a:t>Angry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8134" y="838200"/>
            <a:ext cx="5147733" cy="365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6433972" y="5108713"/>
            <a:ext cx="142378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n-US" sz="6400" kern="0" baseline="30000" dirty="0" smtClean="0">
                <a:solidFill>
                  <a:srgbClr val="FF0000"/>
                </a:solidFill>
                <a:effectLst>
                  <a:outerShdw blurRad="1524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 pitchFamily="34" charset="0"/>
                <a:ea typeface="ＭＳ Ｐゴシック" pitchFamily="34" charset="-128"/>
              </a:rPr>
              <a:t>“</a:t>
            </a:r>
            <a:r>
              <a:rPr lang="en-US" sz="9600" b="1" kern="0" dirty="0" smtClean="0">
                <a:solidFill>
                  <a:srgbClr val="FF0000"/>
                </a:solidFill>
                <a:effectLst>
                  <a:outerShdw blurRad="1524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 pitchFamily="34" charset="0"/>
                <a:ea typeface="ＭＳ Ｐゴシック" pitchFamily="34" charset="-128"/>
              </a:rPr>
              <a:t>O</a:t>
            </a:r>
            <a:r>
              <a:rPr lang="en-US" sz="6400" kern="0" baseline="30000" dirty="0" smtClean="0">
                <a:solidFill>
                  <a:srgbClr val="FF0000"/>
                </a:solidFill>
                <a:effectLst>
                  <a:outerShdw blurRad="1524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 pitchFamily="34" charset="0"/>
                <a:ea typeface="ＭＳ Ｐゴシック" pitchFamily="34" charset="-128"/>
              </a:rPr>
              <a:t>”</a:t>
            </a:r>
            <a:endParaRPr lang="en-US" sz="9600" b="1" kern="0" dirty="0">
              <a:solidFill>
                <a:srgbClr val="FF0000"/>
              </a:solidFill>
              <a:effectLst>
                <a:outerShdw blurRad="152400" dist="38100" dir="2700000" sx="102000" sy="102000" algn="tl" rotWithShape="0">
                  <a:prstClr val="black">
                    <a:alpha val="40000"/>
                  </a:prstClr>
                </a:outerShdw>
              </a:effectLst>
              <a:latin typeface="Calibri Light" panose="020F0302020204030204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120813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Content Placeholder 2"/>
          <p:cNvSpPr>
            <a:spLocks noGrp="1"/>
          </p:cNvSpPr>
          <p:nvPr>
            <p:ph idx="1"/>
          </p:nvPr>
        </p:nvSpPr>
        <p:spPr>
          <a:xfrm>
            <a:off x="457200" y="5334000"/>
            <a:ext cx="3886200" cy="1165225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n-US" sz="7200" dirty="0">
                <a:effectLst>
                  <a:outerShdw blurRad="2286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ea typeface="ＭＳ Ｐゴシック" pitchFamily="34" charset="-128"/>
              </a:rPr>
              <a:t>surprised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838200"/>
            <a:ext cx="4876800" cy="365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6477000" y="5131782"/>
            <a:ext cx="142378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n-US" sz="6400" kern="0" baseline="30000" dirty="0" smtClean="0">
                <a:solidFill>
                  <a:srgbClr val="FF0000"/>
                </a:solidFill>
                <a:effectLst>
                  <a:outerShdw blurRad="1524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 pitchFamily="34" charset="0"/>
                <a:ea typeface="ＭＳ Ｐゴシック" pitchFamily="34" charset="-128"/>
              </a:rPr>
              <a:t>“</a:t>
            </a:r>
            <a:r>
              <a:rPr lang="en-US" sz="9600" b="1" kern="0" dirty="0" smtClean="0">
                <a:solidFill>
                  <a:srgbClr val="FF0000"/>
                </a:solidFill>
                <a:effectLst>
                  <a:outerShdw blurRad="1524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 pitchFamily="34" charset="0"/>
                <a:ea typeface="ＭＳ Ｐゴシック" pitchFamily="34" charset="-128"/>
              </a:rPr>
              <a:t>O</a:t>
            </a:r>
            <a:r>
              <a:rPr lang="en-US" sz="6400" kern="0" baseline="30000" dirty="0" smtClean="0">
                <a:solidFill>
                  <a:srgbClr val="FF0000"/>
                </a:solidFill>
                <a:effectLst>
                  <a:outerShdw blurRad="1524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 pitchFamily="34" charset="0"/>
                <a:ea typeface="ＭＳ Ｐゴシック" pitchFamily="34" charset="-128"/>
              </a:rPr>
              <a:t>”</a:t>
            </a:r>
            <a:endParaRPr lang="en-US" sz="9600" b="1" kern="0" dirty="0">
              <a:solidFill>
                <a:srgbClr val="FF0000"/>
              </a:solidFill>
              <a:effectLst>
                <a:outerShdw blurRad="152400" dist="38100" dir="2700000" sx="102000" sy="102000" algn="tl" rotWithShape="0">
                  <a:prstClr val="black">
                    <a:alpha val="40000"/>
                  </a:prstClr>
                </a:outerShdw>
              </a:effectLst>
              <a:latin typeface="Calibri Light" panose="020F0302020204030204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24162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Content Placeholder 2"/>
          <p:cNvSpPr>
            <a:spLocks noGrp="1"/>
          </p:cNvSpPr>
          <p:nvPr>
            <p:ph idx="1"/>
          </p:nvPr>
        </p:nvSpPr>
        <p:spPr>
          <a:xfrm>
            <a:off x="449699" y="5334000"/>
            <a:ext cx="2744787" cy="1317625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n-US" sz="7200" dirty="0">
                <a:effectLst>
                  <a:outerShdw blurRad="2286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ea typeface="ＭＳ Ｐゴシック" pitchFamily="34" charset="-128"/>
              </a:rPr>
              <a:t>afraid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2093" y="838200"/>
            <a:ext cx="5499814" cy="365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6400800" y="5207982"/>
            <a:ext cx="142378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n-US" sz="6400" kern="0" baseline="30000" dirty="0" smtClean="0">
                <a:solidFill>
                  <a:srgbClr val="FF0000"/>
                </a:solidFill>
                <a:effectLst>
                  <a:outerShdw blurRad="1524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 pitchFamily="34" charset="0"/>
                <a:ea typeface="ＭＳ Ｐゴシック" pitchFamily="34" charset="-128"/>
              </a:rPr>
              <a:t>“</a:t>
            </a:r>
            <a:r>
              <a:rPr lang="en-US" sz="9600" b="1" kern="0" dirty="0" smtClean="0">
                <a:solidFill>
                  <a:srgbClr val="FF0000"/>
                </a:solidFill>
                <a:effectLst>
                  <a:outerShdw blurRad="1524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 pitchFamily="34" charset="0"/>
                <a:ea typeface="ＭＳ Ｐゴシック" pitchFamily="34" charset="-128"/>
              </a:rPr>
              <a:t>O</a:t>
            </a:r>
            <a:r>
              <a:rPr lang="en-US" sz="6400" kern="0" baseline="30000" dirty="0" smtClean="0">
                <a:solidFill>
                  <a:srgbClr val="FF0000"/>
                </a:solidFill>
                <a:effectLst>
                  <a:outerShdw blurRad="1524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latin typeface="Calibri Light" panose="020F0302020204030204" pitchFamily="34" charset="0"/>
                <a:ea typeface="ＭＳ Ｐゴシック" pitchFamily="34" charset="-128"/>
              </a:rPr>
              <a:t>”</a:t>
            </a:r>
            <a:endParaRPr lang="en-US" sz="9600" b="1" kern="0" dirty="0">
              <a:solidFill>
                <a:srgbClr val="FF0000"/>
              </a:solidFill>
              <a:effectLst>
                <a:outerShdw blurRad="152400" dist="38100" dir="2700000" sx="102000" sy="102000" algn="tl" rotWithShape="0">
                  <a:prstClr val="black">
                    <a:alpha val="40000"/>
                  </a:prstClr>
                </a:outerShdw>
              </a:effectLst>
              <a:latin typeface="Calibri Light" panose="020F0302020204030204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57846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752</TotalTime>
  <Words>533</Words>
  <Application>Microsoft Office PowerPoint</Application>
  <PresentationFormat>On-screen Show (4:3)</PresentationFormat>
  <Paragraphs>174</Paragraphs>
  <Slides>53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60" baseType="lpstr">
      <vt:lpstr>Arial</vt:lpstr>
      <vt:lpstr>Calibri</vt:lpstr>
      <vt:lpstr>Calibri Light</vt:lpstr>
      <vt:lpstr>Cambria</vt:lpstr>
      <vt:lpstr>ＭＳ Ｐゴシック</vt:lpstr>
      <vt:lpstr>Times</vt:lpstr>
      <vt:lpstr>Blank Presentation</vt:lpstr>
      <vt:lpstr>ESU-Folger Shakespeare Library Teaching Shakespeare Workshop</vt:lpstr>
      <vt:lpstr>Tone,</vt:lpstr>
      <vt:lpstr>Subtext</vt:lpstr>
      <vt:lpstr>PowerPoint Presentation</vt:lpstr>
      <vt:lpstr>PowerPoint Presentation</vt:lpstr>
      <vt:lpstr>Tone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 awe</vt:lpstr>
      <vt:lpstr>PowerPoint Presentation</vt:lpstr>
      <vt:lpstr>PowerPoint Presentation</vt:lpstr>
      <vt:lpstr>Stress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ESU-Folger Shakespeare Library</vt:lpstr>
      <vt:lpstr>PowerPoint Presentation</vt:lpstr>
    </vt:vector>
  </TitlesOfParts>
  <Company>MG Contractor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goes here</dc:title>
  <dc:creator>Folger Shakespeare Library</dc:creator>
  <cp:lastModifiedBy>Skip Nicholson</cp:lastModifiedBy>
  <cp:revision>49</cp:revision>
  <dcterms:created xsi:type="dcterms:W3CDTF">2006-04-14T23:53:55Z</dcterms:created>
  <dcterms:modified xsi:type="dcterms:W3CDTF">2015-09-21T18:35:27Z</dcterms:modified>
</cp:coreProperties>
</file>